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5.wmf"/><Relationship Id="rId18" Type="http://schemas.openxmlformats.org/officeDocument/2006/relationships/image" Target="../media/image40.wmf"/><Relationship Id="rId3" Type="http://schemas.openxmlformats.org/officeDocument/2006/relationships/image" Target="../media/image6.wmf"/><Relationship Id="rId21" Type="http://schemas.openxmlformats.org/officeDocument/2006/relationships/image" Target="../media/image43.wmf"/><Relationship Id="rId7" Type="http://schemas.openxmlformats.org/officeDocument/2006/relationships/image" Target="../media/image30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5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1" Type="http://schemas.openxmlformats.org/officeDocument/2006/relationships/image" Target="../media/image27.wmf"/><Relationship Id="rId6" Type="http://schemas.openxmlformats.org/officeDocument/2006/relationships/image" Target="../media/image29.wmf"/><Relationship Id="rId11" Type="http://schemas.openxmlformats.org/officeDocument/2006/relationships/image" Target="../media/image33.wmf"/><Relationship Id="rId5" Type="http://schemas.openxmlformats.org/officeDocument/2006/relationships/image" Target="../media/image8.wmf"/><Relationship Id="rId15" Type="http://schemas.openxmlformats.org/officeDocument/2006/relationships/image" Target="../media/image37.wmf"/><Relationship Id="rId23" Type="http://schemas.openxmlformats.org/officeDocument/2006/relationships/image" Target="../media/image45.wmf"/><Relationship Id="rId10" Type="http://schemas.openxmlformats.org/officeDocument/2006/relationships/image" Target="../media/image13.wmf"/><Relationship Id="rId19" Type="http://schemas.openxmlformats.org/officeDocument/2006/relationships/image" Target="../media/image41.wmf"/><Relationship Id="rId4" Type="http://schemas.openxmlformats.org/officeDocument/2006/relationships/image" Target="../media/image28.wmf"/><Relationship Id="rId9" Type="http://schemas.openxmlformats.org/officeDocument/2006/relationships/image" Target="../media/image32.wmf"/><Relationship Id="rId14" Type="http://schemas.openxmlformats.org/officeDocument/2006/relationships/image" Target="../media/image36.wmf"/><Relationship Id="rId22" Type="http://schemas.openxmlformats.org/officeDocument/2006/relationships/image" Target="../media/image4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BBADA-D63B-4F86-890F-CBD34A57C82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5A1CB-EE0B-43A7-B38B-73DAA84AD2B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057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529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193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329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348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9849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8445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A1CB-EE0B-43A7-B38B-73DAA84AD2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22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B7C328-783A-4E5F-889E-DEE215028D7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E7EE41-AFC3-4538-8F40-781A640F496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26" Type="http://schemas.openxmlformats.org/officeDocument/2006/relationships/oleObject" Target="../embeddings/oleObject14.bin"/><Relationship Id="rId39" Type="http://schemas.openxmlformats.org/officeDocument/2006/relationships/image" Target="../media/image21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18.bin"/><Relationship Id="rId42" Type="http://schemas.openxmlformats.org/officeDocument/2006/relationships/oleObject" Target="../embeddings/oleObject22.bin"/><Relationship Id="rId47" Type="http://schemas.openxmlformats.org/officeDocument/2006/relationships/image" Target="../media/image25.wmf"/><Relationship Id="rId50" Type="http://schemas.openxmlformats.org/officeDocument/2006/relationships/hyperlink" Target="http://www.bcmath.ca/" TargetMode="Externa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38" Type="http://schemas.openxmlformats.org/officeDocument/2006/relationships/oleObject" Target="../embeddings/oleObject20.bin"/><Relationship Id="rId46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29" Type="http://schemas.openxmlformats.org/officeDocument/2006/relationships/image" Target="../media/image16.wmf"/><Relationship Id="rId41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3.bin"/><Relationship Id="rId32" Type="http://schemas.openxmlformats.org/officeDocument/2006/relationships/oleObject" Target="../embeddings/oleObject17.bin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21.bin"/><Relationship Id="rId45" Type="http://schemas.openxmlformats.org/officeDocument/2006/relationships/image" Target="../media/image24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19.bin"/><Relationship Id="rId49" Type="http://schemas.openxmlformats.org/officeDocument/2006/relationships/image" Target="../media/image26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4" Type="http://schemas.openxmlformats.org/officeDocument/2006/relationships/oleObject" Target="../embeddings/oleObject23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6.bin"/><Relationship Id="rId35" Type="http://schemas.openxmlformats.org/officeDocument/2006/relationships/image" Target="../media/image19.wmf"/><Relationship Id="rId43" Type="http://schemas.openxmlformats.org/officeDocument/2006/relationships/image" Target="../media/image23.wmf"/><Relationship Id="rId48" Type="http://schemas.openxmlformats.org/officeDocument/2006/relationships/oleObject" Target="../embeddings/oleObject25.bin"/><Relationship Id="rId8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9" Type="http://schemas.openxmlformats.org/officeDocument/2006/relationships/image" Target="../media/image40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41.bin"/><Relationship Id="rId42" Type="http://schemas.openxmlformats.org/officeDocument/2006/relationships/oleObject" Target="../embeddings/oleObject45.bin"/><Relationship Id="rId47" Type="http://schemas.openxmlformats.org/officeDocument/2006/relationships/image" Target="../media/image44.wmf"/><Relationship Id="rId50" Type="http://schemas.openxmlformats.org/officeDocument/2006/relationships/hyperlink" Target="http://www.bcmath.ca/" TargetMode="Externa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0.wmf"/><Relationship Id="rId25" Type="http://schemas.openxmlformats.org/officeDocument/2006/relationships/image" Target="../media/image33.wmf"/><Relationship Id="rId33" Type="http://schemas.openxmlformats.org/officeDocument/2006/relationships/image" Target="../media/image37.wmf"/><Relationship Id="rId38" Type="http://schemas.openxmlformats.org/officeDocument/2006/relationships/oleObject" Target="../embeddings/oleObject43.bin"/><Relationship Id="rId46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35.wmf"/><Relationship Id="rId41" Type="http://schemas.openxmlformats.org/officeDocument/2006/relationships/image" Target="../media/image41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39.wmf"/><Relationship Id="rId40" Type="http://schemas.openxmlformats.org/officeDocument/2006/relationships/oleObject" Target="../embeddings/oleObject44.bin"/><Relationship Id="rId45" Type="http://schemas.openxmlformats.org/officeDocument/2006/relationships/image" Target="../media/image43.wmf"/><Relationship Id="rId5" Type="http://schemas.openxmlformats.org/officeDocument/2006/relationships/image" Target="../media/image27.wmf"/><Relationship Id="rId15" Type="http://schemas.openxmlformats.org/officeDocument/2006/relationships/image" Target="../media/image2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49" Type="http://schemas.openxmlformats.org/officeDocument/2006/relationships/image" Target="../media/image45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1.wmf"/><Relationship Id="rId31" Type="http://schemas.openxmlformats.org/officeDocument/2006/relationships/image" Target="../media/image36.wmf"/><Relationship Id="rId44" Type="http://schemas.openxmlformats.org/officeDocument/2006/relationships/oleObject" Target="../embeddings/oleObject46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4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38.wmf"/><Relationship Id="rId43" Type="http://schemas.openxmlformats.org/officeDocument/2006/relationships/image" Target="../media/image42.wmf"/><Relationship Id="rId48" Type="http://schemas.openxmlformats.org/officeDocument/2006/relationships/oleObject" Target="../embeddings/oleObject48.bin"/><Relationship Id="rId8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6.bin"/><Relationship Id="rId26" Type="http://schemas.openxmlformats.org/officeDocument/2006/relationships/oleObject" Target="../embeddings/oleObject60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4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52.wmf"/><Relationship Id="rId25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59.bin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23" Type="http://schemas.openxmlformats.org/officeDocument/2006/relationships/image" Target="../media/image55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Relationship Id="rId27" Type="http://schemas.openxmlformats.org/officeDocument/2006/relationships/image" Target="../media/image5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4.2</a:t>
            </a:r>
            <a:br>
              <a:rPr lang="en-CA" dirty="0" smtClean="0"/>
            </a:br>
            <a:r>
              <a:rPr lang="en-CA" dirty="0" smtClean="0"/>
              <a:t>Linear Relations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27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67471"/>
          </a:xfrm>
        </p:spPr>
        <p:txBody>
          <a:bodyPr/>
          <a:lstStyle/>
          <a:p>
            <a:r>
              <a:rPr lang="en-CA" dirty="0" smtClean="0"/>
              <a:t>Review: X and Y axis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60112"/>
            <a:ext cx="8640960" cy="1820816"/>
          </a:xfrm>
        </p:spPr>
        <p:txBody>
          <a:bodyPr>
            <a:normAutofit/>
          </a:bodyPr>
          <a:lstStyle/>
          <a:p>
            <a:r>
              <a:rPr lang="en-CA" sz="2200" dirty="0" smtClean="0"/>
              <a:t>X-axis (Horizontal) is known as the independent axis</a:t>
            </a:r>
          </a:p>
          <a:p>
            <a:r>
              <a:rPr lang="en-CA" sz="2200" dirty="0" smtClean="0"/>
              <a:t>Y-axis (Vertical) is known as the dependent axis</a:t>
            </a:r>
          </a:p>
          <a:p>
            <a:r>
              <a:rPr lang="en-CA" sz="2200" dirty="0" smtClean="0"/>
              <a:t>Each point on the grid has a coordinate in the form of (</a:t>
            </a:r>
            <a:r>
              <a:rPr lang="en-CA" sz="2200" i="1" dirty="0" err="1" smtClean="0"/>
              <a:t>x,y</a:t>
            </a:r>
            <a:r>
              <a:rPr lang="en-CA" sz="2200" dirty="0" smtClean="0"/>
              <a:t>)</a:t>
            </a:r>
            <a:endParaRPr lang="en-CA" sz="22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1619672" y="2990846"/>
            <a:ext cx="3600450" cy="3556483"/>
            <a:chOff x="612" y="1293"/>
            <a:chExt cx="2948" cy="291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612" y="1298"/>
              <a:ext cx="2948" cy="2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126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7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159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159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192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192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224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225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57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7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90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290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322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323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616" y="354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616" y="355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616" y="322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616" y="3231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616" y="2905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616" y="291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616" y="258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616" y="259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616" y="2267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616" y="2272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616" y="194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4" name="Line 32"/>
            <p:cNvSpPr>
              <a:spLocks noChangeShapeType="1"/>
            </p:cNvSpPr>
            <p:nvPr/>
          </p:nvSpPr>
          <p:spPr bwMode="auto">
            <a:xfrm>
              <a:off x="616" y="195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5" name="Line 33"/>
            <p:cNvSpPr>
              <a:spLocks noChangeShapeType="1"/>
            </p:cNvSpPr>
            <p:nvPr/>
          </p:nvSpPr>
          <p:spPr bwMode="auto">
            <a:xfrm>
              <a:off x="616" y="1624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7" name="Line 34"/>
            <p:cNvSpPr>
              <a:spLocks noChangeShapeType="1"/>
            </p:cNvSpPr>
            <p:nvPr/>
          </p:nvSpPr>
          <p:spPr bwMode="auto">
            <a:xfrm>
              <a:off x="616" y="1629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8" name="Line 35"/>
            <p:cNvSpPr>
              <a:spLocks noChangeShapeType="1"/>
            </p:cNvSpPr>
            <p:nvPr/>
          </p:nvSpPr>
          <p:spPr bwMode="auto">
            <a:xfrm>
              <a:off x="616" y="3864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9" name="Line 36"/>
            <p:cNvSpPr>
              <a:spLocks noChangeShapeType="1"/>
            </p:cNvSpPr>
            <p:nvPr/>
          </p:nvSpPr>
          <p:spPr bwMode="auto">
            <a:xfrm>
              <a:off x="616" y="3869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0" name="Line 37"/>
            <p:cNvSpPr>
              <a:spLocks noChangeShapeType="1"/>
            </p:cNvSpPr>
            <p:nvPr/>
          </p:nvSpPr>
          <p:spPr bwMode="auto">
            <a:xfrm>
              <a:off x="616" y="3874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2" name="Rectangle 39"/>
            <p:cNvSpPr>
              <a:spLocks noChangeArrowheads="1"/>
            </p:cNvSpPr>
            <p:nvPr/>
          </p:nvSpPr>
          <p:spPr bwMode="auto">
            <a:xfrm>
              <a:off x="3517" y="3730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Freeform 40"/>
            <p:cNvSpPr>
              <a:spLocks/>
            </p:cNvSpPr>
            <p:nvPr/>
          </p:nvSpPr>
          <p:spPr bwMode="auto">
            <a:xfrm>
              <a:off x="3534" y="3831"/>
              <a:ext cx="20" cy="86"/>
            </a:xfrm>
            <a:custGeom>
              <a:avLst/>
              <a:gdLst>
                <a:gd name="T0" fmla="*/ 0 w 20"/>
                <a:gd name="T1" fmla="*/ 0 h 86"/>
                <a:gd name="T2" fmla="*/ 20 w 20"/>
                <a:gd name="T3" fmla="*/ 43 h 86"/>
                <a:gd name="T4" fmla="*/ 0 w 20"/>
                <a:gd name="T5" fmla="*/ 86 h 86"/>
                <a:gd name="T6" fmla="*/ 0 w 20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86">
                  <a:moveTo>
                    <a:pt x="0" y="0"/>
                  </a:moveTo>
                  <a:lnTo>
                    <a:pt x="20" y="43"/>
                  </a:lnTo>
                  <a:lnTo>
                    <a:pt x="0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4" name="Line 41"/>
            <p:cNvSpPr>
              <a:spLocks noChangeShapeType="1"/>
            </p:cNvSpPr>
            <p:nvPr/>
          </p:nvSpPr>
          <p:spPr bwMode="auto">
            <a:xfrm flipV="1">
              <a:off x="938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5" name="Line 42"/>
            <p:cNvSpPr>
              <a:spLocks noChangeShapeType="1"/>
            </p:cNvSpPr>
            <p:nvPr/>
          </p:nvSpPr>
          <p:spPr bwMode="auto">
            <a:xfrm flipV="1">
              <a:off x="940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6" name="Line 43"/>
            <p:cNvSpPr>
              <a:spLocks noChangeShapeType="1"/>
            </p:cNvSpPr>
            <p:nvPr/>
          </p:nvSpPr>
          <p:spPr bwMode="auto">
            <a:xfrm flipV="1">
              <a:off x="942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968" y="129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Freeform 46"/>
            <p:cNvSpPr>
              <a:spLocks/>
            </p:cNvSpPr>
            <p:nvPr/>
          </p:nvSpPr>
          <p:spPr bwMode="auto">
            <a:xfrm>
              <a:off x="923" y="1308"/>
              <a:ext cx="39" cy="43"/>
            </a:xfrm>
            <a:custGeom>
              <a:avLst/>
              <a:gdLst>
                <a:gd name="T0" fmla="*/ 0 w 39"/>
                <a:gd name="T1" fmla="*/ 43 h 43"/>
                <a:gd name="T2" fmla="*/ 19 w 39"/>
                <a:gd name="T3" fmla="*/ 0 h 43"/>
                <a:gd name="T4" fmla="*/ 39 w 39"/>
                <a:gd name="T5" fmla="*/ 43 h 43"/>
                <a:gd name="T6" fmla="*/ 0 w 3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3">
                  <a:moveTo>
                    <a:pt x="0" y="43"/>
                  </a:moveTo>
                  <a:lnTo>
                    <a:pt x="19" y="0"/>
                  </a:lnTo>
                  <a:lnTo>
                    <a:pt x="39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951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Line 49"/>
            <p:cNvSpPr>
              <a:spLocks noChangeShapeType="1"/>
            </p:cNvSpPr>
            <p:nvPr/>
          </p:nvSpPr>
          <p:spPr bwMode="auto">
            <a:xfrm>
              <a:off x="127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127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Line 51"/>
            <p:cNvSpPr>
              <a:spLocks noChangeShapeType="1"/>
            </p:cNvSpPr>
            <p:nvPr/>
          </p:nvSpPr>
          <p:spPr bwMode="auto">
            <a:xfrm>
              <a:off x="159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159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Line 53"/>
            <p:cNvSpPr>
              <a:spLocks noChangeShapeType="1"/>
            </p:cNvSpPr>
            <p:nvPr/>
          </p:nvSpPr>
          <p:spPr bwMode="auto">
            <a:xfrm>
              <a:off x="192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192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Line 55"/>
            <p:cNvSpPr>
              <a:spLocks noChangeShapeType="1"/>
            </p:cNvSpPr>
            <p:nvPr/>
          </p:nvSpPr>
          <p:spPr bwMode="auto">
            <a:xfrm>
              <a:off x="225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25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Line 57"/>
            <p:cNvSpPr>
              <a:spLocks noChangeShapeType="1"/>
            </p:cNvSpPr>
            <p:nvPr/>
          </p:nvSpPr>
          <p:spPr bwMode="auto">
            <a:xfrm>
              <a:off x="257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257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Line 59"/>
            <p:cNvSpPr>
              <a:spLocks noChangeShapeType="1"/>
            </p:cNvSpPr>
            <p:nvPr/>
          </p:nvSpPr>
          <p:spPr bwMode="auto">
            <a:xfrm>
              <a:off x="290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290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Line 61"/>
            <p:cNvSpPr>
              <a:spLocks noChangeShapeType="1"/>
            </p:cNvSpPr>
            <p:nvPr/>
          </p:nvSpPr>
          <p:spPr bwMode="auto">
            <a:xfrm>
              <a:off x="323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5" name="Rectangle 62"/>
            <p:cNvSpPr>
              <a:spLocks noChangeArrowheads="1"/>
            </p:cNvSpPr>
            <p:nvPr/>
          </p:nvSpPr>
          <p:spPr bwMode="auto">
            <a:xfrm>
              <a:off x="323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908" y="350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Line 64"/>
            <p:cNvSpPr>
              <a:spLocks noChangeShapeType="1"/>
            </p:cNvSpPr>
            <p:nvPr/>
          </p:nvSpPr>
          <p:spPr bwMode="auto">
            <a:xfrm>
              <a:off x="931" y="355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908" y="318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66"/>
            <p:cNvSpPr>
              <a:spLocks noChangeShapeType="1"/>
            </p:cNvSpPr>
            <p:nvPr/>
          </p:nvSpPr>
          <p:spPr bwMode="auto">
            <a:xfrm>
              <a:off x="931" y="3231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908" y="286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Line 68"/>
            <p:cNvSpPr>
              <a:spLocks noChangeShapeType="1"/>
            </p:cNvSpPr>
            <p:nvPr/>
          </p:nvSpPr>
          <p:spPr bwMode="auto">
            <a:xfrm>
              <a:off x="931" y="291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908" y="254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Line 70"/>
            <p:cNvSpPr>
              <a:spLocks noChangeShapeType="1"/>
            </p:cNvSpPr>
            <p:nvPr/>
          </p:nvSpPr>
          <p:spPr bwMode="auto">
            <a:xfrm>
              <a:off x="931" y="259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908" y="2224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Line 72"/>
            <p:cNvSpPr>
              <a:spLocks noChangeShapeType="1"/>
            </p:cNvSpPr>
            <p:nvPr/>
          </p:nvSpPr>
          <p:spPr bwMode="auto">
            <a:xfrm>
              <a:off x="931" y="2272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6" name="Rectangle 73"/>
            <p:cNvSpPr>
              <a:spLocks noChangeArrowheads="1"/>
            </p:cNvSpPr>
            <p:nvPr/>
          </p:nvSpPr>
          <p:spPr bwMode="auto">
            <a:xfrm>
              <a:off x="908" y="190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Line 74"/>
            <p:cNvSpPr>
              <a:spLocks noChangeShapeType="1"/>
            </p:cNvSpPr>
            <p:nvPr/>
          </p:nvSpPr>
          <p:spPr bwMode="auto">
            <a:xfrm>
              <a:off x="931" y="195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8" name="Rectangle 75"/>
            <p:cNvSpPr>
              <a:spLocks noChangeArrowheads="1"/>
            </p:cNvSpPr>
            <p:nvPr/>
          </p:nvSpPr>
          <p:spPr bwMode="auto">
            <a:xfrm>
              <a:off x="908" y="1581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Line 76"/>
            <p:cNvSpPr>
              <a:spLocks noChangeShapeType="1"/>
            </p:cNvSpPr>
            <p:nvPr/>
          </p:nvSpPr>
          <p:spPr bwMode="auto">
            <a:xfrm>
              <a:off x="931" y="1629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0" name="Rectangle 7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9" name="Line 38"/>
          <p:cNvSpPr>
            <a:spLocks noChangeShapeType="1"/>
          </p:cNvSpPr>
          <p:nvPr/>
        </p:nvSpPr>
        <p:spPr bwMode="auto">
          <a:xfrm>
            <a:off x="1624557" y="6149178"/>
            <a:ext cx="3593122" cy="0"/>
          </a:xfrm>
          <a:prstGeom prst="line">
            <a:avLst/>
          </a:prstGeom>
          <a:noFill/>
          <a:ln w="31750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0" name="Line 44"/>
          <p:cNvSpPr>
            <a:spLocks noChangeShapeType="1"/>
          </p:cNvSpPr>
          <p:nvPr/>
        </p:nvSpPr>
        <p:spPr bwMode="auto">
          <a:xfrm flipV="1">
            <a:off x="2025150" y="3003059"/>
            <a:ext cx="0" cy="3532057"/>
          </a:xfrm>
          <a:prstGeom prst="line">
            <a:avLst/>
          </a:prstGeom>
          <a:noFill/>
          <a:ln w="31750">
            <a:solidFill>
              <a:srgbClr val="0070C0"/>
            </a:solidFill>
            <a:prstDash val="solid"/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71" name="TextBox 1070"/>
          <p:cNvSpPr txBox="1"/>
          <p:nvPr/>
        </p:nvSpPr>
        <p:spPr>
          <a:xfrm>
            <a:off x="5364088" y="5949280"/>
            <a:ext cx="221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X-axis (Horizontal)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03648" y="2276872"/>
            <a:ext cx="1188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70C0"/>
                </a:solidFill>
              </a:rPr>
              <a:t>Y-axis </a:t>
            </a:r>
            <a:br>
              <a:rPr lang="en-CA" dirty="0" smtClean="0">
                <a:solidFill>
                  <a:srgbClr val="0070C0"/>
                </a:solidFill>
              </a:rPr>
            </a:br>
            <a:r>
              <a:rPr lang="en-CA" dirty="0" smtClean="0">
                <a:solidFill>
                  <a:srgbClr val="0070C0"/>
                </a:solidFill>
              </a:rPr>
              <a:t>(Vertical)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1072" name="Oval 1071"/>
          <p:cNvSpPr/>
          <p:nvPr/>
        </p:nvSpPr>
        <p:spPr>
          <a:xfrm>
            <a:off x="3563888" y="414908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73" name="Object 10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732210"/>
              </p:ext>
            </p:extLst>
          </p:nvPr>
        </p:nvGraphicFramePr>
        <p:xfrm>
          <a:off x="3670085" y="3789040"/>
          <a:ext cx="541875" cy="373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4" imgW="368280" imgH="253800" progId="Equation.DSMT4">
                  <p:embed/>
                </p:oleObj>
              </mc:Choice>
              <mc:Fallback>
                <p:oleObj name="Equation" r:id="rId4" imgW="368280" imgH="2538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085" y="3789040"/>
                        <a:ext cx="541875" cy="373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Oval 84"/>
          <p:cNvSpPr/>
          <p:nvPr/>
        </p:nvSpPr>
        <p:spPr>
          <a:xfrm>
            <a:off x="4788024" y="53012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124246"/>
              </p:ext>
            </p:extLst>
          </p:nvPr>
        </p:nvGraphicFramePr>
        <p:xfrm>
          <a:off x="4966229" y="4999509"/>
          <a:ext cx="541875" cy="373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Equation" r:id="rId6" imgW="368280" imgH="253800" progId="Equation.DSMT4">
                  <p:embed/>
                </p:oleObj>
              </mc:Choice>
              <mc:Fallback>
                <p:oleObj name="Equation" r:id="rId6" imgW="368280" imgH="2538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6229" y="4999509"/>
                        <a:ext cx="541875" cy="373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611560" y="5805264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Origin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(0,0)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1952018" y="6065602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20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9" grpId="1" animBg="1"/>
      <p:bldP spid="80" grpId="0" animBg="1"/>
      <p:bldP spid="80" grpId="1" animBg="1"/>
      <p:bldP spid="1071" grpId="0"/>
      <p:bldP spid="82" grpId="0"/>
      <p:bldP spid="1072" grpId="0" animBg="1"/>
      <p:bldP spid="85" grpId="0" animBg="1"/>
      <p:bldP spid="87" grpId="0"/>
      <p:bldP spid="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2889"/>
          </a:xfrm>
        </p:spPr>
        <p:txBody>
          <a:bodyPr/>
          <a:lstStyle/>
          <a:p>
            <a:r>
              <a:rPr lang="en-CA" dirty="0" smtClean="0"/>
              <a:t>II) Linear Relations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9380" y="1025238"/>
            <a:ext cx="8423563" cy="5504134"/>
          </a:xfrm>
        </p:spPr>
        <p:txBody>
          <a:bodyPr/>
          <a:lstStyle/>
          <a:p>
            <a:r>
              <a:rPr lang="en-CA" dirty="0" smtClean="0"/>
              <a:t>“Linear” means ‘straight line’</a:t>
            </a:r>
          </a:p>
          <a:p>
            <a:r>
              <a:rPr lang="en-CA" dirty="0" smtClean="0"/>
              <a:t>Two variables have a relationship if one variable can affect the other</a:t>
            </a:r>
          </a:p>
          <a:p>
            <a:pPr lvl="1"/>
            <a:r>
              <a:rPr lang="en-CA" dirty="0" err="1" smtClean="0"/>
              <a:t>ie</a:t>
            </a:r>
            <a:r>
              <a:rPr lang="en-CA" dirty="0" smtClean="0"/>
              <a:t>: your salary </a:t>
            </a:r>
            <a:r>
              <a:rPr lang="en-CA" dirty="0" err="1" smtClean="0"/>
              <a:t>vs</a:t>
            </a:r>
            <a:r>
              <a:rPr lang="en-CA" dirty="0" smtClean="0"/>
              <a:t> how many hours your work</a:t>
            </a:r>
          </a:p>
          <a:p>
            <a:pPr lvl="1"/>
            <a:r>
              <a:rPr lang="en-CA" dirty="0" smtClean="0"/>
              <a:t>How much you pay </a:t>
            </a:r>
            <a:r>
              <a:rPr lang="en-CA" dirty="0" err="1" smtClean="0"/>
              <a:t>vs</a:t>
            </a:r>
            <a:r>
              <a:rPr lang="en-CA" dirty="0" smtClean="0"/>
              <a:t> how much you buy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A relationship is linear if the two variables increase or decrease at a constant ratio</a:t>
            </a:r>
          </a:p>
          <a:p>
            <a:pPr lvl="1"/>
            <a:r>
              <a:rPr lang="en-CA" dirty="0" err="1" smtClean="0"/>
              <a:t>Ie</a:t>
            </a:r>
            <a:r>
              <a:rPr lang="en-CA" dirty="0" smtClean="0"/>
              <a:t>: each hour you work, your salary increases by $20</a:t>
            </a:r>
          </a:p>
          <a:p>
            <a:pPr lvl="1"/>
            <a:r>
              <a:rPr lang="en-CA" dirty="0" smtClean="0"/>
              <a:t>You pay another $25 for each additional hour of tutoring...</a:t>
            </a:r>
          </a:p>
          <a:p>
            <a:r>
              <a:rPr lang="en-CA" dirty="0" smtClean="0"/>
              <a:t>When you graph a linear relationship, you will get a straight line</a:t>
            </a:r>
          </a:p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87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0489"/>
          </a:xfrm>
        </p:spPr>
        <p:txBody>
          <a:bodyPr/>
          <a:lstStyle/>
          <a:p>
            <a:r>
              <a:rPr lang="en-CA" dirty="0" smtClean="0"/>
              <a:t>III) Graphing Linear Relations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399" y="983673"/>
            <a:ext cx="8603673" cy="2105891"/>
          </a:xfrm>
        </p:spPr>
        <p:txBody>
          <a:bodyPr>
            <a:normAutofit/>
          </a:bodyPr>
          <a:lstStyle/>
          <a:p>
            <a:r>
              <a:rPr lang="en-CA" dirty="0" smtClean="0"/>
              <a:t>Make a TOV</a:t>
            </a:r>
          </a:p>
          <a:p>
            <a:r>
              <a:rPr lang="en-CA" dirty="0" smtClean="0"/>
              <a:t>Plot  the points on the grid</a:t>
            </a:r>
          </a:p>
          <a:p>
            <a:r>
              <a:rPr lang="en-CA" dirty="0" smtClean="0"/>
              <a:t>Connect the DOTS!!</a:t>
            </a:r>
          </a:p>
          <a:p>
            <a:pPr marL="0" indent="0">
              <a:buNone/>
            </a:pPr>
            <a:r>
              <a:rPr lang="en-CA" dirty="0" smtClean="0"/>
              <a:t>Ex: Given the equation, make a TOV and graph it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459719"/>
              </p:ext>
            </p:extLst>
          </p:nvPr>
        </p:nvGraphicFramePr>
        <p:xfrm>
          <a:off x="784225" y="2770188"/>
          <a:ext cx="17399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2" name="Equation" r:id="rId4" imgW="622080" imgH="203040" progId="Equation.DSMT4">
                  <p:embed/>
                </p:oleObj>
              </mc:Choice>
              <mc:Fallback>
                <p:oleObj name="Equation" r:id="rId4" imgW="622080" imgH="203040" progId="Equation.DSMT4">
                  <p:embed/>
                  <p:pic>
                    <p:nvPicPr>
                      <p:cNvPr id="0" name="Picture 2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2770188"/>
                        <a:ext cx="17399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400473" y="3631053"/>
            <a:ext cx="2952328" cy="2916276"/>
            <a:chOff x="612" y="1293"/>
            <a:chExt cx="2948" cy="2912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612" y="1298"/>
              <a:ext cx="2948" cy="2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26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27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59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59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192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192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224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225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57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57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90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290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322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323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616" y="354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616" y="355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616" y="322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616" y="3231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616" y="2905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16" y="291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616" y="258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16" y="259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616" y="2267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616" y="2272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616" y="194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616" y="195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16" y="1624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616" y="1629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616" y="3864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616" y="3869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616" y="3874"/>
              <a:ext cx="2942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517" y="3730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534" y="3831"/>
              <a:ext cx="20" cy="86"/>
            </a:xfrm>
            <a:custGeom>
              <a:avLst/>
              <a:gdLst>
                <a:gd name="T0" fmla="*/ 0 w 20"/>
                <a:gd name="T1" fmla="*/ 0 h 86"/>
                <a:gd name="T2" fmla="*/ 20 w 20"/>
                <a:gd name="T3" fmla="*/ 43 h 86"/>
                <a:gd name="T4" fmla="*/ 0 w 20"/>
                <a:gd name="T5" fmla="*/ 86 h 86"/>
                <a:gd name="T6" fmla="*/ 0 w 20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86">
                  <a:moveTo>
                    <a:pt x="0" y="0"/>
                  </a:moveTo>
                  <a:lnTo>
                    <a:pt x="20" y="43"/>
                  </a:lnTo>
                  <a:lnTo>
                    <a:pt x="0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 flipV="1">
              <a:off x="938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V="1">
              <a:off x="940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V="1">
              <a:off x="942" y="1303"/>
              <a:ext cx="0" cy="2892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968" y="129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923" y="1308"/>
              <a:ext cx="39" cy="43"/>
            </a:xfrm>
            <a:custGeom>
              <a:avLst/>
              <a:gdLst>
                <a:gd name="T0" fmla="*/ 0 w 39"/>
                <a:gd name="T1" fmla="*/ 43 h 43"/>
                <a:gd name="T2" fmla="*/ 19 w 39"/>
                <a:gd name="T3" fmla="*/ 0 h 43"/>
                <a:gd name="T4" fmla="*/ 39 w 39"/>
                <a:gd name="T5" fmla="*/ 43 h 43"/>
                <a:gd name="T6" fmla="*/ 0 w 3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3">
                  <a:moveTo>
                    <a:pt x="0" y="43"/>
                  </a:moveTo>
                  <a:lnTo>
                    <a:pt x="19" y="0"/>
                  </a:lnTo>
                  <a:lnTo>
                    <a:pt x="39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951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127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127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159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159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192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92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225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25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257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257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290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290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23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323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908" y="350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>
              <a:off x="931" y="355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908" y="318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931" y="3231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Rectangle 67"/>
            <p:cNvSpPr>
              <a:spLocks noChangeArrowheads="1"/>
            </p:cNvSpPr>
            <p:nvPr/>
          </p:nvSpPr>
          <p:spPr bwMode="auto">
            <a:xfrm>
              <a:off x="908" y="286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931" y="291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908" y="254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Line 70"/>
            <p:cNvSpPr>
              <a:spLocks noChangeShapeType="1"/>
            </p:cNvSpPr>
            <p:nvPr/>
          </p:nvSpPr>
          <p:spPr bwMode="auto">
            <a:xfrm>
              <a:off x="931" y="259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Rectangle 71"/>
            <p:cNvSpPr>
              <a:spLocks noChangeArrowheads="1"/>
            </p:cNvSpPr>
            <p:nvPr/>
          </p:nvSpPr>
          <p:spPr bwMode="auto">
            <a:xfrm>
              <a:off x="908" y="2224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>
              <a:off x="931" y="2272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3"/>
            <p:cNvSpPr>
              <a:spLocks noChangeArrowheads="1"/>
            </p:cNvSpPr>
            <p:nvPr/>
          </p:nvSpPr>
          <p:spPr bwMode="auto">
            <a:xfrm>
              <a:off x="908" y="190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931" y="195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5"/>
            <p:cNvSpPr>
              <a:spLocks noChangeArrowheads="1"/>
            </p:cNvSpPr>
            <p:nvPr/>
          </p:nvSpPr>
          <p:spPr bwMode="auto">
            <a:xfrm>
              <a:off x="908" y="1581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>
              <a:off x="931" y="1629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987831"/>
              </p:ext>
            </p:extLst>
          </p:nvPr>
        </p:nvGraphicFramePr>
        <p:xfrm>
          <a:off x="3723843" y="3197660"/>
          <a:ext cx="1527031" cy="343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3" name="Equation" r:id="rId6" imgW="622080" imgH="1396800" progId="Equation.DSMT4">
                  <p:embed/>
                </p:oleObj>
              </mc:Choice>
              <mc:Fallback>
                <p:oleObj name="Equation" r:id="rId6" imgW="622080" imgH="1396800" progId="Equation.DSMT4">
                  <p:embed/>
                  <p:pic>
                    <p:nvPicPr>
                      <p:cNvPr id="0" name="Picture 2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843" y="3197660"/>
                        <a:ext cx="1527031" cy="34340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5502633" y="2956699"/>
            <a:ext cx="2876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When making a TOV,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pick nice numbers for “x”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846740"/>
              </p:ext>
            </p:extLst>
          </p:nvPr>
        </p:nvGraphicFramePr>
        <p:xfrm>
          <a:off x="3943639" y="3789941"/>
          <a:ext cx="3540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4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0" name="Picture 2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639" y="3789941"/>
                        <a:ext cx="354013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138027"/>
              </p:ext>
            </p:extLst>
          </p:nvPr>
        </p:nvGraphicFramePr>
        <p:xfrm>
          <a:off x="5662613" y="3633788"/>
          <a:ext cx="14065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Equation" r:id="rId10" imgW="761760" imgH="253800" progId="Equation.DSMT4">
                  <p:embed/>
                </p:oleObj>
              </mc:Choice>
              <mc:Fallback>
                <p:oleObj name="Equation" r:id="rId10" imgW="761760" imgH="253800" progId="Equation.DSMT4">
                  <p:embed/>
                  <p:pic>
                    <p:nvPicPr>
                      <p:cNvPr id="0" name="Picture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2613" y="3633788"/>
                        <a:ext cx="140652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721046"/>
              </p:ext>
            </p:extLst>
          </p:nvPr>
        </p:nvGraphicFramePr>
        <p:xfrm>
          <a:off x="5634023" y="4118403"/>
          <a:ext cx="4683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" name="Equation" r:id="rId12" imgW="253800" imgH="164880" progId="Equation.DSMT4">
                  <p:embed/>
                </p:oleObj>
              </mc:Choice>
              <mc:Fallback>
                <p:oleObj name="Equation" r:id="rId12" imgW="253800" imgH="164880" progId="Equation.DSMT4">
                  <p:embed/>
                  <p:pic>
                    <p:nvPicPr>
                      <p:cNvPr id="0" name="Picture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23" y="4118403"/>
                        <a:ext cx="46831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407553"/>
              </p:ext>
            </p:extLst>
          </p:nvPr>
        </p:nvGraphicFramePr>
        <p:xfrm>
          <a:off x="6154738" y="4089400"/>
          <a:ext cx="161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" name="Equation" r:id="rId14" imgW="88560" imgH="164880" progId="Equation.DSMT4">
                  <p:embed/>
                </p:oleObj>
              </mc:Choice>
              <mc:Fallback>
                <p:oleObj name="Equation" r:id="rId14" imgW="88560" imgH="164880" progId="Equation.DSMT4">
                  <p:embed/>
                  <p:pic>
                    <p:nvPicPr>
                      <p:cNvPr id="0" name="Picture 2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738" y="4089400"/>
                        <a:ext cx="16192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865985"/>
              </p:ext>
            </p:extLst>
          </p:nvPr>
        </p:nvGraphicFramePr>
        <p:xfrm>
          <a:off x="4710113" y="3811588"/>
          <a:ext cx="2143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" name="Equation" r:id="rId16" imgW="88560" imgH="164880" progId="Equation.DSMT4">
                  <p:embed/>
                </p:oleObj>
              </mc:Choice>
              <mc:Fallback>
                <p:oleObj name="Equation" r:id="rId16" imgW="88560" imgH="164880" progId="Equation.DSMT4">
                  <p:embed/>
                  <p:pic>
                    <p:nvPicPr>
                      <p:cNvPr id="0" name="Picture 2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3811588"/>
                        <a:ext cx="214312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564933"/>
              </p:ext>
            </p:extLst>
          </p:nvPr>
        </p:nvGraphicFramePr>
        <p:xfrm>
          <a:off x="4023880" y="4360863"/>
          <a:ext cx="2476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" name="Equation" r:id="rId18" imgW="88560" imgH="164880" progId="Equation.DSMT4">
                  <p:embed/>
                </p:oleObj>
              </mc:Choice>
              <mc:Fallback>
                <p:oleObj name="Equation" r:id="rId18" imgW="88560" imgH="164880" progId="Equation.DSMT4">
                  <p:embed/>
                  <p:pic>
                    <p:nvPicPr>
                      <p:cNvPr id="0" name="Picture 2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3880" y="4360863"/>
                        <a:ext cx="24765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66858"/>
              </p:ext>
            </p:extLst>
          </p:nvPr>
        </p:nvGraphicFramePr>
        <p:xfrm>
          <a:off x="5659438" y="4492625"/>
          <a:ext cx="13589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" name="Equation" r:id="rId20" imgW="736560" imgH="253800" progId="Equation.DSMT4">
                  <p:embed/>
                </p:oleObj>
              </mc:Choice>
              <mc:Fallback>
                <p:oleObj name="Equation" r:id="rId20" imgW="736560" imgH="253800" progId="Equation.DSMT4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438" y="4492625"/>
                        <a:ext cx="13589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437977"/>
              </p:ext>
            </p:extLst>
          </p:nvPr>
        </p:nvGraphicFramePr>
        <p:xfrm>
          <a:off x="5634018" y="4935843"/>
          <a:ext cx="4683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" name="Equation" r:id="rId22" imgW="253800" imgH="164880" progId="Equation.DSMT4">
                  <p:embed/>
                </p:oleObj>
              </mc:Choice>
              <mc:Fallback>
                <p:oleObj name="Equation" r:id="rId22" imgW="253800" imgH="164880" progId="Equation.DSMT4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18" y="4935843"/>
                        <a:ext cx="46831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800726"/>
              </p:ext>
            </p:extLst>
          </p:nvPr>
        </p:nvGraphicFramePr>
        <p:xfrm>
          <a:off x="6130925" y="4881563"/>
          <a:ext cx="2095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" name="Equation" r:id="rId24" imgW="114120" imgH="177480" progId="Equation.DSMT4">
                  <p:embed/>
                </p:oleObj>
              </mc:Choice>
              <mc:Fallback>
                <p:oleObj name="Equation" r:id="rId24" imgW="114120" imgH="177480" progId="Equation.DSMT4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4881563"/>
                        <a:ext cx="209550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827936"/>
              </p:ext>
            </p:extLst>
          </p:nvPr>
        </p:nvGraphicFramePr>
        <p:xfrm>
          <a:off x="4679950" y="4378325"/>
          <a:ext cx="2762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Equation" r:id="rId26" imgW="114120" imgH="177480" progId="Equation.DSMT4">
                  <p:embed/>
                </p:oleObj>
              </mc:Choice>
              <mc:Fallback>
                <p:oleObj name="Equation" r:id="rId26" imgW="114120" imgH="177480" progId="Equation.DSMT4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4378325"/>
                        <a:ext cx="2762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306013"/>
              </p:ext>
            </p:extLst>
          </p:nvPr>
        </p:nvGraphicFramePr>
        <p:xfrm>
          <a:off x="3984625" y="4929188"/>
          <a:ext cx="354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Equation" r:id="rId28" imgW="126720" imgH="164880" progId="Equation.DSMT4">
                  <p:embed/>
                </p:oleObj>
              </mc:Choice>
              <mc:Fallback>
                <p:oleObj name="Equation" r:id="rId28" imgW="126720" imgH="164880" progId="Equation.DSMT4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5" y="4929188"/>
                        <a:ext cx="3540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102831"/>
              </p:ext>
            </p:extLst>
          </p:nvPr>
        </p:nvGraphicFramePr>
        <p:xfrm>
          <a:off x="4003675" y="5453063"/>
          <a:ext cx="3190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" name="Equation" r:id="rId30" imgW="114120" imgH="177480" progId="Equation.DSMT4">
                  <p:embed/>
                </p:oleObj>
              </mc:Choice>
              <mc:Fallback>
                <p:oleObj name="Equation" r:id="rId30" imgW="114120" imgH="177480" progId="Equation.DSMT4">
                  <p:embed/>
                  <p:pic>
                    <p:nvPicPr>
                      <p:cNvPr id="0" name="Picture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5453063"/>
                        <a:ext cx="3190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666045"/>
              </p:ext>
            </p:extLst>
          </p:nvPr>
        </p:nvGraphicFramePr>
        <p:xfrm>
          <a:off x="3977843" y="6022543"/>
          <a:ext cx="3540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" name="Equation" r:id="rId32" imgW="126720" imgH="164880" progId="Equation.DSMT4">
                  <p:embed/>
                </p:oleObj>
              </mc:Choice>
              <mc:Fallback>
                <p:oleObj name="Equation" r:id="rId32" imgW="126720" imgH="164880" progId="Equation.DSMT4">
                  <p:embed/>
                  <p:pic>
                    <p:nvPicPr>
                      <p:cNvPr id="0" name="Picture 2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843" y="6022543"/>
                        <a:ext cx="354012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765318"/>
              </p:ext>
            </p:extLst>
          </p:nvPr>
        </p:nvGraphicFramePr>
        <p:xfrm>
          <a:off x="4666095" y="4947805"/>
          <a:ext cx="2762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" name="Equation" r:id="rId34" imgW="114120" imgH="177480" progId="Equation.DSMT4">
                  <p:embed/>
                </p:oleObj>
              </mc:Choice>
              <mc:Fallback>
                <p:oleObj name="Equation" r:id="rId34" imgW="114120" imgH="177480" progId="Equation.DSMT4">
                  <p:embed/>
                  <p:pic>
                    <p:nvPicPr>
                      <p:cNvPr id="0" name="Picture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6095" y="4947805"/>
                        <a:ext cx="2762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494096"/>
              </p:ext>
            </p:extLst>
          </p:nvPr>
        </p:nvGraphicFramePr>
        <p:xfrm>
          <a:off x="4665663" y="5487988"/>
          <a:ext cx="30797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" name="Equation" r:id="rId36" imgW="126720" imgH="177480" progId="Equation.DSMT4">
                  <p:embed/>
                </p:oleObj>
              </mc:Choice>
              <mc:Fallback>
                <p:oleObj name="Equation" r:id="rId36" imgW="126720" imgH="177480" progId="Equation.DSMT4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5487988"/>
                        <a:ext cx="307975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94674"/>
              </p:ext>
            </p:extLst>
          </p:nvPr>
        </p:nvGraphicFramePr>
        <p:xfrm>
          <a:off x="4689475" y="6045200"/>
          <a:ext cx="276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" name="Equation" r:id="rId38" imgW="114120" imgH="177480" progId="Equation.DSMT4">
                  <p:embed/>
                </p:oleObj>
              </mc:Choice>
              <mc:Fallback>
                <p:oleObj name="Equation" r:id="rId38" imgW="114120" imgH="177480" progId="Equation.DSMT4">
                  <p:embed/>
                  <p:pic>
                    <p:nvPicPr>
                      <p:cNvPr id="0" name="Picture 2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6045200"/>
                        <a:ext cx="276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5544193" y="5270479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Plot  the points on the grid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65034" y="5832773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88892"/>
              </p:ext>
            </p:extLst>
          </p:nvPr>
        </p:nvGraphicFramePr>
        <p:xfrm>
          <a:off x="800102" y="5900755"/>
          <a:ext cx="432954" cy="320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" name="Equation" r:id="rId40" imgW="342720" imgH="253800" progId="Equation.DSMT4">
                  <p:embed/>
                </p:oleObj>
              </mc:Choice>
              <mc:Fallback>
                <p:oleObj name="Equation" r:id="rId40" imgW="342720" imgH="253800" progId="Equation.DSMT4">
                  <p:embed/>
                  <p:pic>
                    <p:nvPicPr>
                      <p:cNvPr id="0" name="Picture 2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" y="5900755"/>
                        <a:ext cx="432954" cy="320946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Oval 97"/>
          <p:cNvSpPr/>
          <p:nvPr/>
        </p:nvSpPr>
        <p:spPr>
          <a:xfrm>
            <a:off x="1011404" y="5209293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186210"/>
              </p:ext>
            </p:extLst>
          </p:nvPr>
        </p:nvGraphicFramePr>
        <p:xfrm>
          <a:off x="1154113" y="5276850"/>
          <a:ext cx="41751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" name="Equation" r:id="rId42" imgW="330120" imgH="253800" progId="Equation.DSMT4">
                  <p:embed/>
                </p:oleObj>
              </mc:Choice>
              <mc:Fallback>
                <p:oleObj name="Equation" r:id="rId42" imgW="330120" imgH="253800" progId="Equation.DSMT4">
                  <p:embed/>
                  <p:pic>
                    <p:nvPicPr>
                      <p:cNvPr id="0" name="Picture 2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5276850"/>
                        <a:ext cx="417512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Oval 99"/>
          <p:cNvSpPr/>
          <p:nvPr/>
        </p:nvSpPr>
        <p:spPr>
          <a:xfrm>
            <a:off x="1343919" y="4558103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622577"/>
              </p:ext>
            </p:extLst>
          </p:nvPr>
        </p:nvGraphicFramePr>
        <p:xfrm>
          <a:off x="1463675" y="4625975"/>
          <a:ext cx="4635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2" name="Equation" r:id="rId44" imgW="368280" imgH="253800" progId="Equation.DSMT4">
                  <p:embed/>
                </p:oleObj>
              </mc:Choice>
              <mc:Fallback>
                <p:oleObj name="Equation" r:id="rId44" imgW="368280" imgH="253800" progId="Equation.DSMT4">
                  <p:embed/>
                  <p:pic>
                    <p:nvPicPr>
                      <p:cNvPr id="0" name="Picture 2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4625975"/>
                        <a:ext cx="463550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Oval 101"/>
          <p:cNvSpPr/>
          <p:nvPr/>
        </p:nvSpPr>
        <p:spPr>
          <a:xfrm>
            <a:off x="1662579" y="3906913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413067"/>
              </p:ext>
            </p:extLst>
          </p:nvPr>
        </p:nvGraphicFramePr>
        <p:xfrm>
          <a:off x="1789113" y="3975100"/>
          <a:ext cx="4492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" name="Equation" r:id="rId46" imgW="355320" imgH="253800" progId="Equation.DSMT4">
                  <p:embed/>
                </p:oleObj>
              </mc:Choice>
              <mc:Fallback>
                <p:oleObj name="Equation" r:id="rId46" imgW="355320" imgH="253800" progId="Equation.DSMT4">
                  <p:embed/>
                  <p:pic>
                    <p:nvPicPr>
                      <p:cNvPr id="0" name="Picture 2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3975100"/>
                        <a:ext cx="449262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Oval 103"/>
          <p:cNvSpPr/>
          <p:nvPr/>
        </p:nvSpPr>
        <p:spPr>
          <a:xfrm>
            <a:off x="1981239" y="3255723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245526"/>
              </p:ext>
            </p:extLst>
          </p:nvPr>
        </p:nvGraphicFramePr>
        <p:xfrm>
          <a:off x="2100263" y="3324225"/>
          <a:ext cx="4651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" name="Equation" r:id="rId48" imgW="368280" imgH="253800" progId="Equation.DSMT4">
                  <p:embed/>
                </p:oleObj>
              </mc:Choice>
              <mc:Fallback>
                <p:oleObj name="Equation" r:id="rId48" imgW="368280" imgH="253800" progId="Equation.DSMT4">
                  <p:embed/>
                  <p:pic>
                    <p:nvPicPr>
                      <p:cNvPr id="0" name="Picture 2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3324225"/>
                        <a:ext cx="465137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5544188" y="5658414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Connect the DOTS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flipV="1">
            <a:off x="734269" y="3269673"/>
            <a:ext cx="1302327" cy="263236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45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95" grpId="0"/>
      <p:bldP spid="96" grpId="0" animBg="1"/>
      <p:bldP spid="98" grpId="0" animBg="1"/>
      <p:bldP spid="100" grpId="0" animBg="1"/>
      <p:bldP spid="102" grpId="0" animBg="1"/>
      <p:bldP spid="104" grpId="0" animBg="1"/>
      <p:bldP spid="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5527" y="519556"/>
            <a:ext cx="8188036" cy="824345"/>
          </a:xfrm>
        </p:spPr>
        <p:txBody>
          <a:bodyPr/>
          <a:lstStyle/>
          <a:p>
            <a:r>
              <a:rPr lang="en-CA" dirty="0" smtClean="0"/>
              <a:t>Practice: Make a TOV and graph the linear function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35736"/>
              </p:ext>
            </p:extLst>
          </p:nvPr>
        </p:nvGraphicFramePr>
        <p:xfrm>
          <a:off x="628650" y="1021495"/>
          <a:ext cx="17748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Equation" r:id="rId4" imgW="634680" imgH="393480" progId="Equation.DSMT4">
                  <p:embed/>
                </p:oleObj>
              </mc:Choice>
              <mc:Fallback>
                <p:oleObj name="Equation" r:id="rId4" imgW="634680" imgH="393480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021495"/>
                        <a:ext cx="1774825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261928" y="2301021"/>
            <a:ext cx="2952328" cy="2916276"/>
            <a:chOff x="612" y="1293"/>
            <a:chExt cx="2948" cy="2912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612" y="1298"/>
              <a:ext cx="2948" cy="2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26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27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59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59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192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192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224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225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574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576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90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2902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3228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3230" y="1303"/>
              <a:ext cx="0" cy="2892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616" y="354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616" y="355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616" y="322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616" y="3231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616" y="2905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16" y="291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616" y="2588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16" y="2593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616" y="2267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616" y="2272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616" y="1946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616" y="1950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16" y="1624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616" y="1629"/>
              <a:ext cx="2942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616" y="3864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616" y="3869"/>
              <a:ext cx="2942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616" y="3874"/>
              <a:ext cx="2942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517" y="3730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534" y="3831"/>
              <a:ext cx="20" cy="86"/>
            </a:xfrm>
            <a:custGeom>
              <a:avLst/>
              <a:gdLst>
                <a:gd name="T0" fmla="*/ 0 w 20"/>
                <a:gd name="T1" fmla="*/ 0 h 86"/>
                <a:gd name="T2" fmla="*/ 20 w 20"/>
                <a:gd name="T3" fmla="*/ 43 h 86"/>
                <a:gd name="T4" fmla="*/ 0 w 20"/>
                <a:gd name="T5" fmla="*/ 86 h 86"/>
                <a:gd name="T6" fmla="*/ 0 w 20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86">
                  <a:moveTo>
                    <a:pt x="0" y="0"/>
                  </a:moveTo>
                  <a:lnTo>
                    <a:pt x="20" y="43"/>
                  </a:lnTo>
                  <a:lnTo>
                    <a:pt x="0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 flipV="1">
              <a:off x="938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V="1">
              <a:off x="940" y="1303"/>
              <a:ext cx="0" cy="2892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V="1">
              <a:off x="942" y="1303"/>
              <a:ext cx="0" cy="2892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968" y="129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923" y="1308"/>
              <a:ext cx="39" cy="43"/>
            </a:xfrm>
            <a:custGeom>
              <a:avLst/>
              <a:gdLst>
                <a:gd name="T0" fmla="*/ 0 w 39"/>
                <a:gd name="T1" fmla="*/ 43 h 43"/>
                <a:gd name="T2" fmla="*/ 19 w 39"/>
                <a:gd name="T3" fmla="*/ 0 h 43"/>
                <a:gd name="T4" fmla="*/ 39 w 39"/>
                <a:gd name="T5" fmla="*/ 43 h 43"/>
                <a:gd name="T6" fmla="*/ 0 w 3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3">
                  <a:moveTo>
                    <a:pt x="0" y="43"/>
                  </a:moveTo>
                  <a:lnTo>
                    <a:pt x="19" y="0"/>
                  </a:lnTo>
                  <a:lnTo>
                    <a:pt x="39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951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127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127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159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159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192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92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225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25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2576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2578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2902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2904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230" y="3850"/>
              <a:ext cx="0" cy="53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3232" y="390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908" y="350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>
              <a:off x="931" y="355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908" y="3183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931" y="3231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Rectangle 67"/>
            <p:cNvSpPr>
              <a:spLocks noChangeArrowheads="1"/>
            </p:cNvSpPr>
            <p:nvPr/>
          </p:nvSpPr>
          <p:spPr bwMode="auto">
            <a:xfrm>
              <a:off x="908" y="286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931" y="291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908" y="2545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Line 70"/>
            <p:cNvSpPr>
              <a:spLocks noChangeShapeType="1"/>
            </p:cNvSpPr>
            <p:nvPr/>
          </p:nvSpPr>
          <p:spPr bwMode="auto">
            <a:xfrm>
              <a:off x="931" y="2593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Rectangle 71"/>
            <p:cNvSpPr>
              <a:spLocks noChangeArrowheads="1"/>
            </p:cNvSpPr>
            <p:nvPr/>
          </p:nvSpPr>
          <p:spPr bwMode="auto">
            <a:xfrm>
              <a:off x="908" y="2224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>
              <a:off x="931" y="2272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3"/>
            <p:cNvSpPr>
              <a:spLocks noChangeArrowheads="1"/>
            </p:cNvSpPr>
            <p:nvPr/>
          </p:nvSpPr>
          <p:spPr bwMode="auto">
            <a:xfrm>
              <a:off x="908" y="1902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931" y="1950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5"/>
            <p:cNvSpPr>
              <a:spLocks noChangeArrowheads="1"/>
            </p:cNvSpPr>
            <p:nvPr/>
          </p:nvSpPr>
          <p:spPr bwMode="auto">
            <a:xfrm>
              <a:off x="908" y="1581"/>
              <a:ext cx="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>
              <a:off x="931" y="1629"/>
              <a:ext cx="24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7"/>
            <p:cNvSpPr>
              <a:spLocks noChangeArrowheads="1"/>
            </p:cNvSpPr>
            <p:nvPr/>
          </p:nvSpPr>
          <p:spPr bwMode="auto">
            <a:xfrm>
              <a:off x="614" y="1303"/>
              <a:ext cx="2944" cy="2897"/>
            </a:xfrm>
            <a:prstGeom prst="rect">
              <a:avLst/>
            </a:prstGeom>
            <a:noFill/>
            <a:ln w="4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446239"/>
              </p:ext>
            </p:extLst>
          </p:nvPr>
        </p:nvGraphicFramePr>
        <p:xfrm>
          <a:off x="3585298" y="1867628"/>
          <a:ext cx="1527031" cy="343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" name="Equation" r:id="rId6" imgW="622080" imgH="1396800" progId="Equation.DSMT4">
                  <p:embed/>
                </p:oleObj>
              </mc:Choice>
              <mc:Fallback>
                <p:oleObj name="Equation" r:id="rId6" imgW="622080" imgH="1396800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5298" y="1867628"/>
                        <a:ext cx="1527031" cy="34340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5364088" y="1626667"/>
            <a:ext cx="2876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When making a TOV,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pick nice numbers for “x”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909917"/>
              </p:ext>
            </p:extLst>
          </p:nvPr>
        </p:nvGraphicFramePr>
        <p:xfrm>
          <a:off x="3805094" y="2473764"/>
          <a:ext cx="3540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094" y="2473764"/>
                        <a:ext cx="354013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164880"/>
              </p:ext>
            </p:extLst>
          </p:nvPr>
        </p:nvGraphicFramePr>
        <p:xfrm>
          <a:off x="5513388" y="2151795"/>
          <a:ext cx="143033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Equation" r:id="rId10" imgW="774360" imgH="419040" progId="Equation.DSMT4">
                  <p:embed/>
                </p:oleObj>
              </mc:Choice>
              <mc:Fallback>
                <p:oleObj name="Equation" r:id="rId10" imgW="774360" imgH="41904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2151795"/>
                        <a:ext cx="1430337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52973"/>
              </p:ext>
            </p:extLst>
          </p:nvPr>
        </p:nvGraphicFramePr>
        <p:xfrm>
          <a:off x="5523188" y="2926921"/>
          <a:ext cx="4683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Equation" r:id="rId12" imgW="253800" imgH="164880" progId="Equation.DSMT4">
                  <p:embed/>
                </p:oleObj>
              </mc:Choice>
              <mc:Fallback>
                <p:oleObj name="Equation" r:id="rId12" imgW="253800" imgH="16488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3188" y="2926921"/>
                        <a:ext cx="46831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211143"/>
              </p:ext>
            </p:extLst>
          </p:nvPr>
        </p:nvGraphicFramePr>
        <p:xfrm>
          <a:off x="5951538" y="2897920"/>
          <a:ext cx="3460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14" imgW="190440" imgH="164880" progId="Equation.DSMT4">
                  <p:embed/>
                </p:oleObj>
              </mc:Choice>
              <mc:Fallback>
                <p:oleObj name="Equation" r:id="rId14" imgW="190440" imgH="16488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2897920"/>
                        <a:ext cx="3460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895804"/>
              </p:ext>
            </p:extLst>
          </p:nvPr>
        </p:nvGraphicFramePr>
        <p:xfrm>
          <a:off x="4449763" y="2481995"/>
          <a:ext cx="4603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2481995"/>
                        <a:ext cx="4603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747029"/>
              </p:ext>
            </p:extLst>
          </p:nvPr>
        </p:nvGraphicFramePr>
        <p:xfrm>
          <a:off x="3832225" y="3031270"/>
          <a:ext cx="354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4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25" y="3031270"/>
                        <a:ext cx="3540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382235"/>
              </p:ext>
            </p:extLst>
          </p:nvPr>
        </p:nvGraphicFramePr>
        <p:xfrm>
          <a:off x="5486400" y="3328413"/>
          <a:ext cx="14287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Equation" r:id="rId20" imgW="774360" imgH="419040" progId="Equation.DSMT4">
                  <p:embed/>
                </p:oleObj>
              </mc:Choice>
              <mc:Fallback>
                <p:oleObj name="Equation" r:id="rId20" imgW="774360" imgH="41904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328413"/>
                        <a:ext cx="14287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016030"/>
              </p:ext>
            </p:extLst>
          </p:nvPr>
        </p:nvGraphicFramePr>
        <p:xfrm>
          <a:off x="5495473" y="4187721"/>
          <a:ext cx="4683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Equation" r:id="rId22" imgW="253800" imgH="164880" progId="Equation.DSMT4">
                  <p:embed/>
                </p:oleObj>
              </mc:Choice>
              <mc:Fallback>
                <p:oleObj name="Equation" r:id="rId22" imgW="253800" imgH="16488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473" y="4187721"/>
                        <a:ext cx="46831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580137"/>
              </p:ext>
            </p:extLst>
          </p:nvPr>
        </p:nvGraphicFramePr>
        <p:xfrm>
          <a:off x="5981700" y="4116398"/>
          <a:ext cx="2333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4116398"/>
                        <a:ext cx="23336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62945"/>
              </p:ext>
            </p:extLst>
          </p:nvPr>
        </p:nvGraphicFramePr>
        <p:xfrm>
          <a:off x="4527550" y="3064608"/>
          <a:ext cx="30638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Equation" r:id="rId26" imgW="126720" imgH="164880" progId="Equation.DSMT4">
                  <p:embed/>
                </p:oleObj>
              </mc:Choice>
              <mc:Fallback>
                <p:oleObj name="Equation" r:id="rId26" imgW="126720" imgH="164880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064608"/>
                        <a:ext cx="306388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155195"/>
              </p:ext>
            </p:extLst>
          </p:nvPr>
        </p:nvGraphicFramePr>
        <p:xfrm>
          <a:off x="3846080" y="3599156"/>
          <a:ext cx="354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Equation" r:id="rId28" imgW="126720" imgH="164880" progId="Equation.DSMT4">
                  <p:embed/>
                </p:oleObj>
              </mc:Choice>
              <mc:Fallback>
                <p:oleObj name="Equation" r:id="rId28" imgW="126720" imgH="16488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080" y="3599156"/>
                        <a:ext cx="3540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493866"/>
              </p:ext>
            </p:extLst>
          </p:nvPr>
        </p:nvGraphicFramePr>
        <p:xfrm>
          <a:off x="3848100" y="4123470"/>
          <a:ext cx="3540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Equation" r:id="rId30" imgW="126720" imgH="177480" progId="Equation.DSMT4">
                  <p:embed/>
                </p:oleObj>
              </mc:Choice>
              <mc:Fallback>
                <p:oleObj name="Equation" r:id="rId30" imgW="126720" imgH="177480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100" y="4123470"/>
                        <a:ext cx="35401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240962"/>
              </p:ext>
            </p:extLst>
          </p:nvPr>
        </p:nvGraphicFramePr>
        <p:xfrm>
          <a:off x="3856038" y="4674333"/>
          <a:ext cx="3190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Equation" r:id="rId32" imgW="114120" imgH="177480" progId="Equation.DSMT4">
                  <p:embed/>
                </p:oleObj>
              </mc:Choice>
              <mc:Fallback>
                <p:oleObj name="Equation" r:id="rId32" imgW="114120" imgH="17748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038" y="4674333"/>
                        <a:ext cx="319087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242473"/>
              </p:ext>
            </p:extLst>
          </p:nvPr>
        </p:nvGraphicFramePr>
        <p:xfrm>
          <a:off x="4541838" y="3602770"/>
          <a:ext cx="2762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Equation" r:id="rId34" imgW="114120" imgH="177480" progId="Equation.DSMT4">
                  <p:embed/>
                </p:oleObj>
              </mc:Choice>
              <mc:Fallback>
                <p:oleObj name="Equation" r:id="rId34" imgW="114120" imgH="17748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3602770"/>
                        <a:ext cx="2762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725363"/>
              </p:ext>
            </p:extLst>
          </p:nvPr>
        </p:nvGraphicFramePr>
        <p:xfrm>
          <a:off x="4543425" y="4158395"/>
          <a:ext cx="2762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Equation" r:id="rId36" imgW="114120" imgH="177480" progId="Equation.DSMT4">
                  <p:embed/>
                </p:oleObj>
              </mc:Choice>
              <mc:Fallback>
                <p:oleObj name="Equation" r:id="rId36" imgW="114120" imgH="17748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4158395"/>
                        <a:ext cx="2762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873436"/>
              </p:ext>
            </p:extLst>
          </p:nvPr>
        </p:nvGraphicFramePr>
        <p:xfrm>
          <a:off x="4475595" y="4702185"/>
          <a:ext cx="4000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Equation" r:id="rId38" imgW="164880" imgH="164880" progId="Equation.DSMT4">
                  <p:embed/>
                </p:oleObj>
              </mc:Choice>
              <mc:Fallback>
                <p:oleObj name="Equation" r:id="rId38" imgW="164880" imgH="16488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595" y="4702185"/>
                        <a:ext cx="4000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5405648" y="4522357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Plot  the points on the grid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526489" y="516778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188253"/>
              </p:ext>
            </p:extLst>
          </p:nvPr>
        </p:nvGraphicFramePr>
        <p:xfrm>
          <a:off x="598488" y="5236308"/>
          <a:ext cx="5588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Equation" r:id="rId40" imgW="444240" imgH="253800" progId="Equation.DSMT4">
                  <p:embed/>
                </p:oleObj>
              </mc:Choice>
              <mc:Fallback>
                <p:oleObj name="Equation" r:id="rId40" imgW="444240" imgH="253800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5236308"/>
                        <a:ext cx="558800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Oval 97"/>
          <p:cNvSpPr/>
          <p:nvPr/>
        </p:nvSpPr>
        <p:spPr>
          <a:xfrm>
            <a:off x="1205379" y="4170216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952980"/>
              </p:ext>
            </p:extLst>
          </p:nvPr>
        </p:nvGraphicFramePr>
        <p:xfrm>
          <a:off x="1323975" y="4237770"/>
          <a:ext cx="465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Equation" r:id="rId42" imgW="368280" imgH="253800" progId="Equation.DSMT4">
                  <p:embed/>
                </p:oleObj>
              </mc:Choice>
              <mc:Fallback>
                <p:oleObj name="Equation" r:id="rId42" imgW="368280" imgH="253800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237770"/>
                        <a:ext cx="465138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Oval 99"/>
          <p:cNvSpPr/>
          <p:nvPr/>
        </p:nvSpPr>
        <p:spPr>
          <a:xfrm>
            <a:off x="1856559" y="322807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018317"/>
              </p:ext>
            </p:extLst>
          </p:nvPr>
        </p:nvGraphicFramePr>
        <p:xfrm>
          <a:off x="1976315" y="3295943"/>
          <a:ext cx="4635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Equation" r:id="rId44" imgW="368280" imgH="253800" progId="Equation.DSMT4">
                  <p:embed/>
                </p:oleObj>
              </mc:Choice>
              <mc:Fallback>
                <p:oleObj name="Equation" r:id="rId44" imgW="368280" imgH="253800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315" y="3295943"/>
                        <a:ext cx="463550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Oval 101"/>
          <p:cNvSpPr/>
          <p:nvPr/>
        </p:nvSpPr>
        <p:spPr>
          <a:xfrm>
            <a:off x="2507739" y="227207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457589"/>
              </p:ext>
            </p:extLst>
          </p:nvPr>
        </p:nvGraphicFramePr>
        <p:xfrm>
          <a:off x="2634273" y="2340258"/>
          <a:ext cx="4492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Equation" r:id="rId46" imgW="355320" imgH="253800" progId="Equation.DSMT4">
                  <p:embed/>
                </p:oleObj>
              </mc:Choice>
              <mc:Fallback>
                <p:oleObj name="Equation" r:id="rId46" imgW="355320" imgH="253800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4273" y="2340258"/>
                        <a:ext cx="449262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Oval 103"/>
          <p:cNvSpPr/>
          <p:nvPr/>
        </p:nvSpPr>
        <p:spPr>
          <a:xfrm>
            <a:off x="3172774" y="1329926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943405"/>
              </p:ext>
            </p:extLst>
          </p:nvPr>
        </p:nvGraphicFramePr>
        <p:xfrm>
          <a:off x="3296373" y="1383878"/>
          <a:ext cx="5127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Equation" r:id="rId48" imgW="406080" imgH="253800" progId="Equation.DSMT4">
                  <p:embed/>
                </p:oleObj>
              </mc:Choice>
              <mc:Fallback>
                <p:oleObj name="Equation" r:id="rId48" imgW="406080" imgH="25380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73" y="1383878"/>
                        <a:ext cx="512762" cy="3206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5098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5405643" y="4910292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Connect the DOTS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568015" y="1371611"/>
            <a:ext cx="2701658" cy="3893121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489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95" grpId="0"/>
      <p:bldP spid="96" grpId="0" animBg="1"/>
      <p:bldP spid="98" grpId="0" animBg="1"/>
      <p:bldP spid="100" grpId="0" animBg="1"/>
      <p:bldP spid="102" grpId="0" animBg="1"/>
      <p:bldP spid="104" grpId="0" animBg="1"/>
      <p:bldP spid="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 noChangeAspect="1"/>
          </p:cNvGrpSpPr>
          <p:nvPr/>
        </p:nvGrpSpPr>
        <p:grpSpPr bwMode="auto">
          <a:xfrm>
            <a:off x="4741561" y="1454727"/>
            <a:ext cx="3750064" cy="5264726"/>
            <a:chOff x="-1218" y="342"/>
            <a:chExt cx="8196" cy="3636"/>
          </a:xfrm>
        </p:grpSpPr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5478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7" name="Line 52"/>
            <p:cNvSpPr>
              <a:spLocks noChangeShapeType="1"/>
            </p:cNvSpPr>
            <p:nvPr/>
          </p:nvSpPr>
          <p:spPr bwMode="auto">
            <a:xfrm>
              <a:off x="-1206" y="98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-1218" y="342"/>
              <a:ext cx="8196" cy="3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-1212" y="348"/>
              <a:ext cx="8184" cy="3624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76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282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1014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1020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1758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1764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2502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508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246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3252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3990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3996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4734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4740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5472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6216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6222" y="348"/>
              <a:ext cx="0" cy="3618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-1206" y="375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1206" y="375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1206" y="353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1206" y="354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1206" y="332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1206" y="333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96" name="Line 32"/>
            <p:cNvSpPr>
              <a:spLocks noChangeShapeType="1"/>
            </p:cNvSpPr>
            <p:nvPr/>
          </p:nvSpPr>
          <p:spPr bwMode="auto">
            <a:xfrm>
              <a:off x="-1206" y="310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97" name="Line 33"/>
            <p:cNvSpPr>
              <a:spLocks noChangeShapeType="1"/>
            </p:cNvSpPr>
            <p:nvPr/>
          </p:nvSpPr>
          <p:spPr bwMode="auto">
            <a:xfrm>
              <a:off x="-1206" y="311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98" name="Line 34"/>
            <p:cNvSpPr>
              <a:spLocks noChangeShapeType="1"/>
            </p:cNvSpPr>
            <p:nvPr/>
          </p:nvSpPr>
          <p:spPr bwMode="auto">
            <a:xfrm>
              <a:off x="-1206" y="289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0" name="Line 35"/>
            <p:cNvSpPr>
              <a:spLocks noChangeShapeType="1"/>
            </p:cNvSpPr>
            <p:nvPr/>
          </p:nvSpPr>
          <p:spPr bwMode="auto">
            <a:xfrm>
              <a:off x="-1206" y="290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1" name="Line 36"/>
            <p:cNvSpPr>
              <a:spLocks noChangeShapeType="1"/>
            </p:cNvSpPr>
            <p:nvPr/>
          </p:nvSpPr>
          <p:spPr bwMode="auto">
            <a:xfrm>
              <a:off x="-1206" y="268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2" name="Line 37"/>
            <p:cNvSpPr>
              <a:spLocks noChangeShapeType="1"/>
            </p:cNvSpPr>
            <p:nvPr/>
          </p:nvSpPr>
          <p:spPr bwMode="auto">
            <a:xfrm>
              <a:off x="-1206" y="269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3" name="Line 38"/>
            <p:cNvSpPr>
              <a:spLocks noChangeShapeType="1"/>
            </p:cNvSpPr>
            <p:nvPr/>
          </p:nvSpPr>
          <p:spPr bwMode="auto">
            <a:xfrm>
              <a:off x="-1206" y="2472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4" name="Line 39"/>
            <p:cNvSpPr>
              <a:spLocks noChangeShapeType="1"/>
            </p:cNvSpPr>
            <p:nvPr/>
          </p:nvSpPr>
          <p:spPr bwMode="auto">
            <a:xfrm>
              <a:off x="-1206" y="247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5" name="Line 40"/>
            <p:cNvSpPr>
              <a:spLocks noChangeShapeType="1"/>
            </p:cNvSpPr>
            <p:nvPr/>
          </p:nvSpPr>
          <p:spPr bwMode="auto">
            <a:xfrm>
              <a:off x="-1206" y="2262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6" name="Line 41"/>
            <p:cNvSpPr>
              <a:spLocks noChangeShapeType="1"/>
            </p:cNvSpPr>
            <p:nvPr/>
          </p:nvSpPr>
          <p:spPr bwMode="auto">
            <a:xfrm>
              <a:off x="-1206" y="226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7" name="Line 42"/>
            <p:cNvSpPr>
              <a:spLocks noChangeShapeType="1"/>
            </p:cNvSpPr>
            <p:nvPr/>
          </p:nvSpPr>
          <p:spPr bwMode="auto">
            <a:xfrm>
              <a:off x="-1206" y="204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8" name="Line 43"/>
            <p:cNvSpPr>
              <a:spLocks noChangeShapeType="1"/>
            </p:cNvSpPr>
            <p:nvPr/>
          </p:nvSpPr>
          <p:spPr bwMode="auto">
            <a:xfrm>
              <a:off x="-1206" y="2052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09" name="Line 44"/>
            <p:cNvSpPr>
              <a:spLocks noChangeShapeType="1"/>
            </p:cNvSpPr>
            <p:nvPr/>
          </p:nvSpPr>
          <p:spPr bwMode="auto">
            <a:xfrm>
              <a:off x="-1206" y="183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0" name="Line 45"/>
            <p:cNvSpPr>
              <a:spLocks noChangeShapeType="1"/>
            </p:cNvSpPr>
            <p:nvPr/>
          </p:nvSpPr>
          <p:spPr bwMode="auto">
            <a:xfrm>
              <a:off x="-1206" y="1842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1" name="Line 46"/>
            <p:cNvSpPr>
              <a:spLocks noChangeShapeType="1"/>
            </p:cNvSpPr>
            <p:nvPr/>
          </p:nvSpPr>
          <p:spPr bwMode="auto">
            <a:xfrm>
              <a:off x="-1206" y="162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2" name="Line 47"/>
            <p:cNvSpPr>
              <a:spLocks noChangeShapeType="1"/>
            </p:cNvSpPr>
            <p:nvPr/>
          </p:nvSpPr>
          <p:spPr bwMode="auto">
            <a:xfrm>
              <a:off x="-1206" y="162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3" name="Line 48"/>
            <p:cNvSpPr>
              <a:spLocks noChangeShapeType="1"/>
            </p:cNvSpPr>
            <p:nvPr/>
          </p:nvSpPr>
          <p:spPr bwMode="auto">
            <a:xfrm>
              <a:off x="-1206" y="141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4" name="Line 49"/>
            <p:cNvSpPr>
              <a:spLocks noChangeShapeType="1"/>
            </p:cNvSpPr>
            <p:nvPr/>
          </p:nvSpPr>
          <p:spPr bwMode="auto">
            <a:xfrm>
              <a:off x="-1206" y="141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5" name="Line 50"/>
            <p:cNvSpPr>
              <a:spLocks noChangeShapeType="1"/>
            </p:cNvSpPr>
            <p:nvPr/>
          </p:nvSpPr>
          <p:spPr bwMode="auto">
            <a:xfrm>
              <a:off x="-1206" y="120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6" name="Line 51"/>
            <p:cNvSpPr>
              <a:spLocks noChangeShapeType="1"/>
            </p:cNvSpPr>
            <p:nvPr/>
          </p:nvSpPr>
          <p:spPr bwMode="auto">
            <a:xfrm>
              <a:off x="-1206" y="1206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8" name="Line 53"/>
            <p:cNvSpPr>
              <a:spLocks noChangeShapeType="1"/>
            </p:cNvSpPr>
            <p:nvPr/>
          </p:nvSpPr>
          <p:spPr bwMode="auto">
            <a:xfrm>
              <a:off x="-1206" y="99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19" name="Line 54"/>
            <p:cNvSpPr>
              <a:spLocks noChangeShapeType="1"/>
            </p:cNvSpPr>
            <p:nvPr/>
          </p:nvSpPr>
          <p:spPr bwMode="auto">
            <a:xfrm>
              <a:off x="-1206" y="77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0" name="Line 55"/>
            <p:cNvSpPr>
              <a:spLocks noChangeShapeType="1"/>
            </p:cNvSpPr>
            <p:nvPr/>
          </p:nvSpPr>
          <p:spPr bwMode="auto">
            <a:xfrm>
              <a:off x="-1206" y="780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1" name="Line 56"/>
            <p:cNvSpPr>
              <a:spLocks noChangeShapeType="1"/>
            </p:cNvSpPr>
            <p:nvPr/>
          </p:nvSpPr>
          <p:spPr bwMode="auto">
            <a:xfrm>
              <a:off x="-1206" y="558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2" name="Line 57"/>
            <p:cNvSpPr>
              <a:spLocks noChangeShapeType="1"/>
            </p:cNvSpPr>
            <p:nvPr/>
          </p:nvSpPr>
          <p:spPr bwMode="auto">
            <a:xfrm>
              <a:off x="-1206" y="564"/>
              <a:ext cx="8178" cy="0"/>
            </a:xfrm>
            <a:prstGeom prst="line">
              <a:avLst/>
            </a:prstGeom>
            <a:noFill/>
            <a:ln w="6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3" name="Line 58"/>
            <p:cNvSpPr>
              <a:spLocks noChangeShapeType="1"/>
            </p:cNvSpPr>
            <p:nvPr/>
          </p:nvSpPr>
          <p:spPr bwMode="auto">
            <a:xfrm flipV="1">
              <a:off x="-474" y="348"/>
              <a:ext cx="0" cy="3618"/>
            </a:xfrm>
            <a:prstGeom prst="line">
              <a:avLst/>
            </a:prstGeom>
            <a:noFill/>
            <a:ln w="6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4" name="Line 59"/>
            <p:cNvSpPr>
              <a:spLocks noChangeShapeType="1"/>
            </p:cNvSpPr>
            <p:nvPr/>
          </p:nvSpPr>
          <p:spPr bwMode="auto">
            <a:xfrm flipV="1">
              <a:off x="-468" y="348"/>
              <a:ext cx="0" cy="3618"/>
            </a:xfrm>
            <a:prstGeom prst="line">
              <a:avLst/>
            </a:prstGeom>
            <a:noFill/>
            <a:ln w="6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5" name="Line 60"/>
            <p:cNvSpPr>
              <a:spLocks noChangeShapeType="1"/>
            </p:cNvSpPr>
            <p:nvPr/>
          </p:nvSpPr>
          <p:spPr bwMode="auto">
            <a:xfrm flipV="1">
              <a:off x="-462" y="348"/>
              <a:ext cx="0" cy="3618"/>
            </a:xfrm>
            <a:prstGeom prst="line">
              <a:avLst/>
            </a:prstGeom>
            <a:noFill/>
            <a:ln w="6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6" name="Line 61"/>
            <p:cNvSpPr>
              <a:spLocks noChangeShapeType="1"/>
            </p:cNvSpPr>
            <p:nvPr/>
          </p:nvSpPr>
          <p:spPr bwMode="auto">
            <a:xfrm flipV="1">
              <a:off x="-456" y="348"/>
              <a:ext cx="0" cy="3618"/>
            </a:xfrm>
            <a:prstGeom prst="line">
              <a:avLst/>
            </a:prstGeom>
            <a:noFill/>
            <a:ln w="6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7" name="Rectangle 62"/>
            <p:cNvSpPr>
              <a:spLocks noChangeArrowheads="1"/>
            </p:cNvSpPr>
            <p:nvPr/>
          </p:nvSpPr>
          <p:spPr bwMode="auto">
            <a:xfrm>
              <a:off x="-390" y="336"/>
              <a:ext cx="10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8" name="Freeform 63"/>
            <p:cNvSpPr>
              <a:spLocks/>
            </p:cNvSpPr>
            <p:nvPr/>
          </p:nvSpPr>
          <p:spPr bwMode="auto">
            <a:xfrm>
              <a:off x="-516" y="354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6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29" name="Rectangle 64"/>
            <p:cNvSpPr>
              <a:spLocks noChangeArrowheads="1"/>
            </p:cNvSpPr>
            <p:nvPr/>
          </p:nvSpPr>
          <p:spPr bwMode="auto">
            <a:xfrm>
              <a:off x="-1212" y="348"/>
              <a:ext cx="8184" cy="3624"/>
            </a:xfrm>
            <a:prstGeom prst="rect">
              <a:avLst/>
            </a:prstGeom>
            <a:noFill/>
            <a:ln w="12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30" name="Rectangle 65"/>
            <p:cNvSpPr>
              <a:spLocks noChangeArrowheads="1"/>
            </p:cNvSpPr>
            <p:nvPr/>
          </p:nvSpPr>
          <p:spPr bwMode="auto">
            <a:xfrm>
              <a:off x="-438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1" name="Line 66"/>
            <p:cNvSpPr>
              <a:spLocks noChangeShapeType="1"/>
            </p:cNvSpPr>
            <p:nvPr/>
          </p:nvSpPr>
          <p:spPr bwMode="auto">
            <a:xfrm>
              <a:off x="282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32" name="Rectangle 67"/>
            <p:cNvSpPr>
              <a:spLocks noChangeArrowheads="1"/>
            </p:cNvSpPr>
            <p:nvPr/>
          </p:nvSpPr>
          <p:spPr bwMode="auto">
            <a:xfrm>
              <a:off x="288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3" name="Line 68"/>
            <p:cNvSpPr>
              <a:spLocks noChangeShapeType="1"/>
            </p:cNvSpPr>
            <p:nvPr/>
          </p:nvSpPr>
          <p:spPr bwMode="auto">
            <a:xfrm>
              <a:off x="1020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34" name="Rectangle 69"/>
            <p:cNvSpPr>
              <a:spLocks noChangeArrowheads="1"/>
            </p:cNvSpPr>
            <p:nvPr/>
          </p:nvSpPr>
          <p:spPr bwMode="auto">
            <a:xfrm>
              <a:off x="1026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5" name="Line 70"/>
            <p:cNvSpPr>
              <a:spLocks noChangeShapeType="1"/>
            </p:cNvSpPr>
            <p:nvPr/>
          </p:nvSpPr>
          <p:spPr bwMode="auto">
            <a:xfrm>
              <a:off x="1764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36" name="Rectangle 71"/>
            <p:cNvSpPr>
              <a:spLocks noChangeArrowheads="1"/>
            </p:cNvSpPr>
            <p:nvPr/>
          </p:nvSpPr>
          <p:spPr bwMode="auto">
            <a:xfrm>
              <a:off x="1770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7" name="Line 72"/>
            <p:cNvSpPr>
              <a:spLocks noChangeShapeType="1"/>
            </p:cNvSpPr>
            <p:nvPr/>
          </p:nvSpPr>
          <p:spPr bwMode="auto">
            <a:xfrm>
              <a:off x="2508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38" name="Rectangle 73"/>
            <p:cNvSpPr>
              <a:spLocks noChangeArrowheads="1"/>
            </p:cNvSpPr>
            <p:nvPr/>
          </p:nvSpPr>
          <p:spPr bwMode="auto">
            <a:xfrm>
              <a:off x="2514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9" name="Line 74"/>
            <p:cNvSpPr>
              <a:spLocks noChangeShapeType="1"/>
            </p:cNvSpPr>
            <p:nvPr/>
          </p:nvSpPr>
          <p:spPr bwMode="auto">
            <a:xfrm>
              <a:off x="3252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40" name="Rectangle 75"/>
            <p:cNvSpPr>
              <a:spLocks noChangeArrowheads="1"/>
            </p:cNvSpPr>
            <p:nvPr/>
          </p:nvSpPr>
          <p:spPr bwMode="auto">
            <a:xfrm>
              <a:off x="3258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1" name="Line 76"/>
            <p:cNvSpPr>
              <a:spLocks noChangeShapeType="1"/>
            </p:cNvSpPr>
            <p:nvPr/>
          </p:nvSpPr>
          <p:spPr bwMode="auto">
            <a:xfrm>
              <a:off x="3996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42" name="Rectangle 77"/>
            <p:cNvSpPr>
              <a:spLocks noChangeArrowheads="1"/>
            </p:cNvSpPr>
            <p:nvPr/>
          </p:nvSpPr>
          <p:spPr bwMode="auto">
            <a:xfrm>
              <a:off x="4002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3" name="Line 78"/>
            <p:cNvSpPr>
              <a:spLocks noChangeShapeType="1"/>
            </p:cNvSpPr>
            <p:nvPr/>
          </p:nvSpPr>
          <p:spPr bwMode="auto">
            <a:xfrm>
              <a:off x="4740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44" name="Rectangle 79"/>
            <p:cNvSpPr>
              <a:spLocks noChangeArrowheads="1"/>
            </p:cNvSpPr>
            <p:nvPr/>
          </p:nvSpPr>
          <p:spPr bwMode="auto">
            <a:xfrm>
              <a:off x="4746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5" name="Line 80"/>
            <p:cNvSpPr>
              <a:spLocks noChangeShapeType="1"/>
            </p:cNvSpPr>
            <p:nvPr/>
          </p:nvSpPr>
          <p:spPr bwMode="auto">
            <a:xfrm>
              <a:off x="5478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46" name="Rectangle 81"/>
            <p:cNvSpPr>
              <a:spLocks noChangeArrowheads="1"/>
            </p:cNvSpPr>
            <p:nvPr/>
          </p:nvSpPr>
          <p:spPr bwMode="auto">
            <a:xfrm>
              <a:off x="5484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7" name="Line 82"/>
            <p:cNvSpPr>
              <a:spLocks noChangeShapeType="1"/>
            </p:cNvSpPr>
            <p:nvPr/>
          </p:nvSpPr>
          <p:spPr bwMode="auto">
            <a:xfrm>
              <a:off x="6222" y="3936"/>
              <a:ext cx="0" cy="66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48" name="Rectangle 83"/>
            <p:cNvSpPr>
              <a:spLocks noChangeArrowheads="1"/>
            </p:cNvSpPr>
            <p:nvPr/>
          </p:nvSpPr>
          <p:spPr bwMode="auto">
            <a:xfrm>
              <a:off x="6228" y="3828"/>
              <a:ext cx="12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9" name="Rectangle 84"/>
            <p:cNvSpPr>
              <a:spLocks noChangeArrowheads="1"/>
            </p:cNvSpPr>
            <p:nvPr/>
          </p:nvSpPr>
          <p:spPr bwMode="auto">
            <a:xfrm>
              <a:off x="-618" y="3480"/>
              <a:ext cx="18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0" name="Line 85"/>
            <p:cNvSpPr>
              <a:spLocks noChangeShapeType="1"/>
            </p:cNvSpPr>
            <p:nvPr/>
          </p:nvSpPr>
          <p:spPr bwMode="auto">
            <a:xfrm>
              <a:off x="-492" y="3540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51" name="Rectangle 86"/>
            <p:cNvSpPr>
              <a:spLocks noChangeArrowheads="1"/>
            </p:cNvSpPr>
            <p:nvPr/>
          </p:nvSpPr>
          <p:spPr bwMode="auto">
            <a:xfrm>
              <a:off x="-618" y="3054"/>
              <a:ext cx="18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2" name="Line 87"/>
            <p:cNvSpPr>
              <a:spLocks noChangeShapeType="1"/>
            </p:cNvSpPr>
            <p:nvPr/>
          </p:nvSpPr>
          <p:spPr bwMode="auto">
            <a:xfrm>
              <a:off x="-492" y="3114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53" name="Rectangle 88"/>
            <p:cNvSpPr>
              <a:spLocks noChangeArrowheads="1"/>
            </p:cNvSpPr>
            <p:nvPr/>
          </p:nvSpPr>
          <p:spPr bwMode="auto">
            <a:xfrm>
              <a:off x="-618" y="2634"/>
              <a:ext cx="18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4" name="Line 89"/>
            <p:cNvSpPr>
              <a:spLocks noChangeShapeType="1"/>
            </p:cNvSpPr>
            <p:nvPr/>
          </p:nvSpPr>
          <p:spPr bwMode="auto">
            <a:xfrm>
              <a:off x="-492" y="2694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55" name="Rectangle 90"/>
            <p:cNvSpPr>
              <a:spLocks noChangeArrowheads="1"/>
            </p:cNvSpPr>
            <p:nvPr/>
          </p:nvSpPr>
          <p:spPr bwMode="auto">
            <a:xfrm>
              <a:off x="-618" y="2208"/>
              <a:ext cx="18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6" name="Line 91"/>
            <p:cNvSpPr>
              <a:spLocks noChangeShapeType="1"/>
            </p:cNvSpPr>
            <p:nvPr/>
          </p:nvSpPr>
          <p:spPr bwMode="auto">
            <a:xfrm>
              <a:off x="-492" y="2268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57" name="Rectangle 92"/>
            <p:cNvSpPr>
              <a:spLocks noChangeArrowheads="1"/>
            </p:cNvSpPr>
            <p:nvPr/>
          </p:nvSpPr>
          <p:spPr bwMode="auto">
            <a:xfrm>
              <a:off x="-678" y="1782"/>
              <a:ext cx="24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8" name="Line 93"/>
            <p:cNvSpPr>
              <a:spLocks noChangeShapeType="1"/>
            </p:cNvSpPr>
            <p:nvPr/>
          </p:nvSpPr>
          <p:spPr bwMode="auto">
            <a:xfrm>
              <a:off x="-492" y="1842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59" name="Rectangle 94"/>
            <p:cNvSpPr>
              <a:spLocks noChangeArrowheads="1"/>
            </p:cNvSpPr>
            <p:nvPr/>
          </p:nvSpPr>
          <p:spPr bwMode="auto">
            <a:xfrm>
              <a:off x="-678" y="1356"/>
              <a:ext cx="24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60" name="Line 95"/>
            <p:cNvSpPr>
              <a:spLocks noChangeShapeType="1"/>
            </p:cNvSpPr>
            <p:nvPr/>
          </p:nvSpPr>
          <p:spPr bwMode="auto">
            <a:xfrm>
              <a:off x="-492" y="1416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61" name="Rectangle 96"/>
            <p:cNvSpPr>
              <a:spLocks noChangeArrowheads="1"/>
            </p:cNvSpPr>
            <p:nvPr/>
          </p:nvSpPr>
          <p:spPr bwMode="auto">
            <a:xfrm>
              <a:off x="-678" y="930"/>
              <a:ext cx="24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62" name="Line 97"/>
            <p:cNvSpPr>
              <a:spLocks noChangeShapeType="1"/>
            </p:cNvSpPr>
            <p:nvPr/>
          </p:nvSpPr>
          <p:spPr bwMode="auto">
            <a:xfrm>
              <a:off x="-492" y="990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63" name="Rectangle 98"/>
            <p:cNvSpPr>
              <a:spLocks noChangeArrowheads="1"/>
            </p:cNvSpPr>
            <p:nvPr/>
          </p:nvSpPr>
          <p:spPr bwMode="auto">
            <a:xfrm>
              <a:off x="-678" y="504"/>
              <a:ext cx="24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64" name="Line 99"/>
            <p:cNvSpPr>
              <a:spLocks noChangeShapeType="1"/>
            </p:cNvSpPr>
            <p:nvPr/>
          </p:nvSpPr>
          <p:spPr bwMode="auto">
            <a:xfrm>
              <a:off x="-492" y="564"/>
              <a:ext cx="66" cy="0"/>
            </a:xfrm>
            <a:prstGeom prst="line">
              <a:avLst/>
            </a:prstGeom>
            <a:noFill/>
            <a:ln w="6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65" name="Rectangle 100"/>
            <p:cNvSpPr>
              <a:spLocks noChangeArrowheads="1"/>
            </p:cNvSpPr>
            <p:nvPr/>
          </p:nvSpPr>
          <p:spPr bwMode="auto">
            <a:xfrm>
              <a:off x="-1212" y="348"/>
              <a:ext cx="8184" cy="3624"/>
            </a:xfrm>
            <a:prstGeom prst="rect">
              <a:avLst/>
            </a:prstGeom>
            <a:noFill/>
            <a:ln w="12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0489"/>
          </a:xfrm>
        </p:spPr>
        <p:txBody>
          <a:bodyPr/>
          <a:lstStyle/>
          <a:p>
            <a:r>
              <a:rPr lang="en-CA" dirty="0" smtClean="0"/>
              <a:t>IV) Applications of Linear Relations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8534" y="942113"/>
            <a:ext cx="8783793" cy="2673924"/>
          </a:xfrm>
        </p:spPr>
        <p:txBody>
          <a:bodyPr>
            <a:normAutofit/>
          </a:bodyPr>
          <a:lstStyle/>
          <a:p>
            <a:r>
              <a:rPr lang="en-CA" sz="2200" dirty="0" smtClean="0"/>
              <a:t>Sometimes when you graph a linear relation, you should not connect the dots</a:t>
            </a:r>
          </a:p>
          <a:p>
            <a:r>
              <a:rPr lang="en-CA" sz="2200" dirty="0" smtClean="0"/>
              <a:t>This occurs when the “x” variable represents things that can only be whole numbers</a:t>
            </a:r>
          </a:p>
          <a:p>
            <a:pPr lvl="1"/>
            <a:r>
              <a:rPr lang="en-CA" sz="1900" dirty="0" err="1" smtClean="0"/>
              <a:t>Ie</a:t>
            </a:r>
            <a:r>
              <a:rPr lang="en-CA" sz="1900" dirty="0" smtClean="0"/>
              <a:t>: number of people, number of cookies you purchased</a:t>
            </a:r>
            <a:endParaRPr lang="en-CA" sz="1900" dirty="0"/>
          </a:p>
          <a:p>
            <a:pPr marL="0" indent="0">
              <a:buNone/>
            </a:pPr>
            <a:r>
              <a:rPr lang="en-CA" sz="2200" dirty="0" smtClean="0"/>
              <a:t>Ex: The cost for renting a banquet hall is given by the equation below.  Draw a graph to illustrate the cost </a:t>
            </a:r>
            <a:r>
              <a:rPr lang="en-CA" sz="2200" dirty="0" err="1" smtClean="0"/>
              <a:t>vs</a:t>
            </a:r>
            <a:r>
              <a:rPr lang="en-CA" sz="2200" dirty="0" smtClean="0"/>
              <a:t> number of people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574960"/>
              </p:ext>
            </p:extLst>
          </p:nvPr>
        </p:nvGraphicFramePr>
        <p:xfrm>
          <a:off x="186027" y="3556577"/>
          <a:ext cx="1673397" cy="419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27" y="3556577"/>
                        <a:ext cx="1673397" cy="419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6" name="Object 4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764284"/>
              </p:ext>
            </p:extLst>
          </p:nvPr>
        </p:nvGraphicFramePr>
        <p:xfrm>
          <a:off x="335253" y="2159000"/>
          <a:ext cx="1228725" cy="464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Equation" r:id="rId6" imgW="672840" imgH="2539800" progId="Equation.DSMT4">
                  <p:embed/>
                </p:oleObj>
              </mc:Choice>
              <mc:Fallback>
                <p:oleObj name="Equation" r:id="rId6" imgW="672840" imgH="2539800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53" y="2159000"/>
                        <a:ext cx="1228725" cy="464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" name="Object 4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143832"/>
              </p:ext>
            </p:extLst>
          </p:nvPr>
        </p:nvGraphicFramePr>
        <p:xfrm>
          <a:off x="1028410" y="2604365"/>
          <a:ext cx="403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5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410" y="2604365"/>
                        <a:ext cx="4032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81312"/>
              </p:ext>
            </p:extLst>
          </p:nvPr>
        </p:nvGraphicFramePr>
        <p:xfrm>
          <a:off x="1014550" y="3047720"/>
          <a:ext cx="403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6" name="Equation" r:id="rId10" imgW="203040" imgH="177480" progId="Equation.DSMT4">
                  <p:embed/>
                </p:oleObj>
              </mc:Choice>
              <mc:Fallback>
                <p:oleObj name="Equation" r:id="rId10" imgW="203040" imgH="177480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550" y="3047720"/>
                        <a:ext cx="4032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345014"/>
              </p:ext>
            </p:extLst>
          </p:nvPr>
        </p:nvGraphicFramePr>
        <p:xfrm>
          <a:off x="1040535" y="3435060"/>
          <a:ext cx="377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7" name="Equation" r:id="rId12" imgW="190440" imgH="177480" progId="Equation.DSMT4">
                  <p:embed/>
                </p:oleObj>
              </mc:Choice>
              <mc:Fallback>
                <p:oleObj name="Equation" r:id="rId12" imgW="190440" imgH="177480" progId="Equation.DSMT4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535" y="3435060"/>
                        <a:ext cx="377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958609"/>
              </p:ext>
            </p:extLst>
          </p:nvPr>
        </p:nvGraphicFramePr>
        <p:xfrm>
          <a:off x="1026248" y="3836988"/>
          <a:ext cx="403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8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248" y="3836988"/>
                        <a:ext cx="4032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093792"/>
              </p:ext>
            </p:extLst>
          </p:nvPr>
        </p:nvGraphicFramePr>
        <p:xfrm>
          <a:off x="1037793" y="4238625"/>
          <a:ext cx="377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9" name="Equation" r:id="rId16" imgW="190440" imgH="177480" progId="Equation.DSMT4">
                  <p:embed/>
                </p:oleObj>
              </mc:Choice>
              <mc:Fallback>
                <p:oleObj name="Equation" r:id="rId16" imgW="190440" imgH="177480" progId="Equation.DSMT4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793" y="4238625"/>
                        <a:ext cx="377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00053"/>
              </p:ext>
            </p:extLst>
          </p:nvPr>
        </p:nvGraphicFramePr>
        <p:xfrm>
          <a:off x="971983" y="4667973"/>
          <a:ext cx="504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" name="Equation" r:id="rId18" imgW="253800" imgH="177480" progId="Equation.DSMT4">
                  <p:embed/>
                </p:oleObj>
              </mc:Choice>
              <mc:Fallback>
                <p:oleObj name="Equation" r:id="rId18" imgW="253800" imgH="177480" progId="Equation.DSMT4">
                  <p:embed/>
                  <p:pic>
                    <p:nvPicPr>
                      <p:cNvPr id="0" name="Picture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983" y="4667973"/>
                        <a:ext cx="504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38065"/>
              </p:ext>
            </p:extLst>
          </p:nvPr>
        </p:nvGraphicFramePr>
        <p:xfrm>
          <a:off x="989303" y="5097321"/>
          <a:ext cx="504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" name="Equation" r:id="rId20" imgW="253800" imgH="177480" progId="Equation.DSMT4">
                  <p:embed/>
                </p:oleObj>
              </mc:Choice>
              <mc:Fallback>
                <p:oleObj name="Equation" r:id="rId20" imgW="253800" imgH="177480" progId="Equation.DSMT4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303" y="5097321"/>
                        <a:ext cx="504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636502"/>
              </p:ext>
            </p:extLst>
          </p:nvPr>
        </p:nvGraphicFramePr>
        <p:xfrm>
          <a:off x="965058" y="5526669"/>
          <a:ext cx="504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"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058" y="5526669"/>
                        <a:ext cx="504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620659"/>
              </p:ext>
            </p:extLst>
          </p:nvPr>
        </p:nvGraphicFramePr>
        <p:xfrm>
          <a:off x="968523" y="5942162"/>
          <a:ext cx="504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3" name="Equation" r:id="rId24" imgW="253800" imgH="177480" progId="Equation.DSMT4">
                  <p:embed/>
                </p:oleObj>
              </mc:Choice>
              <mc:Fallback>
                <p:oleObj name="Equation" r:id="rId24" imgW="253800" imgH="177480" progId="Equation.DSMT4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523" y="5942162"/>
                        <a:ext cx="504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510707"/>
              </p:ext>
            </p:extLst>
          </p:nvPr>
        </p:nvGraphicFramePr>
        <p:xfrm>
          <a:off x="958133" y="6343800"/>
          <a:ext cx="504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4" name="Equation" r:id="rId26" imgW="253800" imgH="177480" progId="Equation.DSMT4">
                  <p:embed/>
                </p:oleObj>
              </mc:Choice>
              <mc:Fallback>
                <p:oleObj name="Equation" r:id="rId26" imgW="253800" imgH="177480" progId="Equation.DSMT4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133" y="6343800"/>
                        <a:ext cx="504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Oval 112"/>
          <p:cNvSpPr/>
          <p:nvPr/>
        </p:nvSpPr>
        <p:spPr>
          <a:xfrm>
            <a:off x="5389574" y="588822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Oval 113"/>
          <p:cNvSpPr/>
          <p:nvPr/>
        </p:nvSpPr>
        <p:spPr>
          <a:xfrm>
            <a:off x="5722089" y="5417146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5" name="Oval 114"/>
          <p:cNvSpPr/>
          <p:nvPr/>
        </p:nvSpPr>
        <p:spPr>
          <a:xfrm>
            <a:off x="6054604" y="494607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/>
          <p:nvPr/>
        </p:nvSpPr>
        <p:spPr>
          <a:xfrm>
            <a:off x="6387119" y="448885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/>
          <p:nvPr/>
        </p:nvSpPr>
        <p:spPr>
          <a:xfrm>
            <a:off x="6733489" y="403163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/>
          <p:cNvSpPr/>
          <p:nvPr/>
        </p:nvSpPr>
        <p:spPr>
          <a:xfrm>
            <a:off x="7079859" y="357441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/>
          <p:cNvSpPr/>
          <p:nvPr/>
        </p:nvSpPr>
        <p:spPr>
          <a:xfrm>
            <a:off x="7426229" y="311719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/>
          <p:cNvSpPr/>
          <p:nvPr/>
        </p:nvSpPr>
        <p:spPr>
          <a:xfrm>
            <a:off x="7758744" y="265997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/>
          <p:cNvSpPr/>
          <p:nvPr/>
        </p:nvSpPr>
        <p:spPr>
          <a:xfrm>
            <a:off x="8105114" y="2202751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/>
          <p:cNvSpPr/>
          <p:nvPr/>
        </p:nvSpPr>
        <p:spPr>
          <a:xfrm>
            <a:off x="8451484" y="1731676"/>
            <a:ext cx="110836" cy="110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TextBox 122"/>
          <p:cNvSpPr txBox="1"/>
          <p:nvPr/>
        </p:nvSpPr>
        <p:spPr>
          <a:xfrm>
            <a:off x="1775635" y="4078992"/>
            <a:ext cx="2879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You can not have half a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person coming or 1.5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person.  So don’t connect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the dots!!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6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2.77778E-6 -0.2782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91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4.44444E-6 -0.2782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02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  <p:tag name="GENSWF_OUTPUT_FILE_NAME" val="m9pch42"/>
  <p:tag name="ISPRING_RESOURCE_PATHS_HASH_2" val="db23629b1b54349024aacb5befed933932171215"/>
  <p:tag name="ISPRING_ULTRA_SCORM_COURSE_ID" val="7C0366BA-AC7C-4DBB-AB0A-F163479C8E3A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4.2 Linear Relations"/>
  <p:tag name="ISPRING_RESOURCE_PATHS_HASH_PRESENTER" val="79227f762812bedee434ddfa2672c7dcebfa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403</Words>
  <Application>Microsoft Office PowerPoint</Application>
  <PresentationFormat>On-screen Show (4:3)</PresentationFormat>
  <Paragraphs>122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Section 4.2 Linear Relations</vt:lpstr>
      <vt:lpstr>Review: X and Y axis</vt:lpstr>
      <vt:lpstr>II) Linear Relations</vt:lpstr>
      <vt:lpstr>III) Graphing Linear Relations</vt:lpstr>
      <vt:lpstr>PowerPoint Presentation</vt:lpstr>
      <vt:lpstr>IV) Applications of Linear Relations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4.2 Linear Relations</dc:title>
  <dc:creator>Danny Young</dc:creator>
  <cp:lastModifiedBy>Danny Young</cp:lastModifiedBy>
  <cp:revision>24</cp:revision>
  <dcterms:created xsi:type="dcterms:W3CDTF">2011-11-19T22:36:30Z</dcterms:created>
  <dcterms:modified xsi:type="dcterms:W3CDTF">2015-03-12T22:26:13Z</dcterms:modified>
</cp:coreProperties>
</file>